
<file path=[Content_Types].xml><?xml version="1.0" encoding="utf-8"?>
<Types xmlns="http://schemas.openxmlformats.org/package/2006/content-types">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42"/>
  </p:notesMasterIdLst>
  <p:sldIdLst>
    <p:sldId id="256" r:id="rId2"/>
    <p:sldId id="307" r:id="rId3"/>
    <p:sldId id="282" r:id="rId4"/>
    <p:sldId id="283" r:id="rId5"/>
    <p:sldId id="257" r:id="rId6"/>
    <p:sldId id="285" r:id="rId7"/>
    <p:sldId id="286" r:id="rId8"/>
    <p:sldId id="258" r:id="rId9"/>
    <p:sldId id="259" r:id="rId10"/>
    <p:sldId id="261" r:id="rId11"/>
    <p:sldId id="262" r:id="rId12"/>
    <p:sldId id="260" r:id="rId13"/>
    <p:sldId id="299" r:id="rId14"/>
    <p:sldId id="263" r:id="rId15"/>
    <p:sldId id="266" r:id="rId16"/>
    <p:sldId id="264" r:id="rId17"/>
    <p:sldId id="267" r:id="rId18"/>
    <p:sldId id="268" r:id="rId19"/>
    <p:sldId id="269" r:id="rId20"/>
    <p:sldId id="270" r:id="rId21"/>
    <p:sldId id="300" r:id="rId22"/>
    <p:sldId id="301" r:id="rId23"/>
    <p:sldId id="302" r:id="rId24"/>
    <p:sldId id="303" r:id="rId25"/>
    <p:sldId id="304" r:id="rId26"/>
    <p:sldId id="305" r:id="rId27"/>
    <p:sldId id="306" r:id="rId28"/>
    <p:sldId id="290" r:id="rId29"/>
    <p:sldId id="291" r:id="rId30"/>
    <p:sldId id="278" r:id="rId31"/>
    <p:sldId id="295" r:id="rId32"/>
    <p:sldId id="296" r:id="rId33"/>
    <p:sldId id="292" r:id="rId34"/>
    <p:sldId id="293" r:id="rId35"/>
    <p:sldId id="297" r:id="rId36"/>
    <p:sldId id="294" r:id="rId37"/>
    <p:sldId id="279" r:id="rId38"/>
    <p:sldId id="280" r:id="rId39"/>
    <p:sldId id="265" r:id="rId40"/>
    <p:sldId id="309"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70" d="100"/>
          <a:sy n="70" d="100"/>
        </p:scale>
        <p:origin x="37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ED086C-B542-49B5-BBA5-D65296979119}" type="datetimeFigureOut">
              <a:rPr lang="en-US" smtClean="0"/>
              <a:t>2/6/2016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37CC29-52F2-480F-B222-77D38D43B0AB}" type="slidenum">
              <a:rPr lang="en-US" smtClean="0"/>
              <a:t>‹#›</a:t>
            </a:fld>
            <a:endParaRPr lang="en-US"/>
          </a:p>
        </p:txBody>
      </p:sp>
    </p:spTree>
    <p:extLst>
      <p:ext uri="{BB962C8B-B14F-4D97-AF65-F5344CB8AC3E}">
        <p14:creationId xmlns:p14="http://schemas.microsoft.com/office/powerpoint/2010/main" val="316564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If S&amp;S posted at 9am, then TO at 11:30, then RE at 12:45, then dailies at 2:30 – Chief spends 2 hours of the day fielding inquiries!</a:t>
            </a:r>
          </a:p>
          <a:p>
            <a:endParaRPr lang="en-US" dirty="0"/>
          </a:p>
        </p:txBody>
      </p:sp>
      <p:sp>
        <p:nvSpPr>
          <p:cNvPr id="4" name="Slide Number Placeholder 3"/>
          <p:cNvSpPr>
            <a:spLocks noGrp="1"/>
          </p:cNvSpPr>
          <p:nvPr>
            <p:ph type="sldNum" sz="quarter" idx="10"/>
          </p:nvPr>
        </p:nvSpPr>
        <p:spPr/>
        <p:txBody>
          <a:bodyPr/>
          <a:lstStyle/>
          <a:p>
            <a:fld id="{ED37CC29-52F2-480F-B222-77D38D43B0AB}" type="slidenum">
              <a:rPr lang="en-US" smtClean="0"/>
              <a:t>13</a:t>
            </a:fld>
            <a:endParaRPr lang="en-US"/>
          </a:p>
        </p:txBody>
      </p:sp>
    </p:spTree>
    <p:extLst>
      <p:ext uri="{BB962C8B-B14F-4D97-AF65-F5344CB8AC3E}">
        <p14:creationId xmlns:p14="http://schemas.microsoft.com/office/powerpoint/2010/main" val="1761141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If S&amp;S posted at 9am, then TO at 11:30, then RE at 12:45, then dailies at 2:30 – Chief spends 2 hours of the day fielding inquiries!</a:t>
            </a:r>
          </a:p>
          <a:p>
            <a:endParaRPr lang="en-US" dirty="0"/>
          </a:p>
        </p:txBody>
      </p:sp>
      <p:sp>
        <p:nvSpPr>
          <p:cNvPr id="4" name="Slide Number Placeholder 3"/>
          <p:cNvSpPr>
            <a:spLocks noGrp="1"/>
          </p:cNvSpPr>
          <p:nvPr>
            <p:ph type="sldNum" sz="quarter" idx="10"/>
          </p:nvPr>
        </p:nvSpPr>
        <p:spPr/>
        <p:txBody>
          <a:bodyPr/>
          <a:lstStyle/>
          <a:p>
            <a:fld id="{ED37CC29-52F2-480F-B222-77D38D43B0AB}" type="slidenum">
              <a:rPr lang="en-US" smtClean="0"/>
              <a:t>39</a:t>
            </a:fld>
            <a:endParaRPr lang="en-US"/>
          </a:p>
        </p:txBody>
      </p:sp>
    </p:spTree>
    <p:extLst>
      <p:ext uri="{BB962C8B-B14F-4D97-AF65-F5344CB8AC3E}">
        <p14:creationId xmlns:p14="http://schemas.microsoft.com/office/powerpoint/2010/main" val="1524730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DDABE2-0824-4B87-8D21-33E53501E67D}" type="datetimeFigureOut">
              <a:rPr lang="en-US" smtClean="0"/>
              <a:t>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23F44-ECB3-4CFA-9D7B-846D46E14B3F}" type="slidenum">
              <a:rPr lang="en-US" smtClean="0"/>
              <a:t>‹#›</a:t>
            </a:fld>
            <a:endParaRPr lang="en-US"/>
          </a:p>
        </p:txBody>
      </p:sp>
    </p:spTree>
    <p:extLst>
      <p:ext uri="{BB962C8B-B14F-4D97-AF65-F5344CB8AC3E}">
        <p14:creationId xmlns:p14="http://schemas.microsoft.com/office/powerpoint/2010/main" val="1439464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DDABE2-0824-4B87-8D21-33E53501E67D}" type="datetimeFigureOut">
              <a:rPr lang="en-US" smtClean="0"/>
              <a:t>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23F44-ECB3-4CFA-9D7B-846D46E14B3F}" type="slidenum">
              <a:rPr lang="en-US" smtClean="0"/>
              <a:t>‹#›</a:t>
            </a:fld>
            <a:endParaRPr lang="en-US"/>
          </a:p>
        </p:txBody>
      </p:sp>
    </p:spTree>
    <p:extLst>
      <p:ext uri="{BB962C8B-B14F-4D97-AF65-F5344CB8AC3E}">
        <p14:creationId xmlns:p14="http://schemas.microsoft.com/office/powerpoint/2010/main" val="1032558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DDABE2-0824-4B87-8D21-33E53501E67D}" type="datetimeFigureOut">
              <a:rPr lang="en-US" smtClean="0"/>
              <a:t>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23F44-ECB3-4CFA-9D7B-846D46E14B3F}"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590031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DDABE2-0824-4B87-8D21-33E53501E67D}" type="datetimeFigureOut">
              <a:rPr lang="en-US" smtClean="0"/>
              <a:t>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23F44-ECB3-4CFA-9D7B-846D46E14B3F}" type="slidenum">
              <a:rPr lang="en-US" smtClean="0"/>
              <a:t>‹#›</a:t>
            </a:fld>
            <a:endParaRPr lang="en-US"/>
          </a:p>
        </p:txBody>
      </p:sp>
    </p:spTree>
    <p:extLst>
      <p:ext uri="{BB962C8B-B14F-4D97-AF65-F5344CB8AC3E}">
        <p14:creationId xmlns:p14="http://schemas.microsoft.com/office/powerpoint/2010/main" val="4007808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DDABE2-0824-4B87-8D21-33E53501E67D}" type="datetimeFigureOut">
              <a:rPr lang="en-US" smtClean="0"/>
              <a:t>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23F44-ECB3-4CFA-9D7B-846D46E14B3F}"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768962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DDABE2-0824-4B87-8D21-33E53501E67D}" type="datetimeFigureOut">
              <a:rPr lang="en-US" smtClean="0"/>
              <a:t>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23F44-ECB3-4CFA-9D7B-846D46E14B3F}" type="slidenum">
              <a:rPr lang="en-US" smtClean="0"/>
              <a:t>‹#›</a:t>
            </a:fld>
            <a:endParaRPr lang="en-US"/>
          </a:p>
        </p:txBody>
      </p:sp>
    </p:spTree>
    <p:extLst>
      <p:ext uri="{BB962C8B-B14F-4D97-AF65-F5344CB8AC3E}">
        <p14:creationId xmlns:p14="http://schemas.microsoft.com/office/powerpoint/2010/main" val="2726744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DDABE2-0824-4B87-8D21-33E53501E67D}" type="datetimeFigureOut">
              <a:rPr lang="en-US" smtClean="0"/>
              <a:t>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23F44-ECB3-4CFA-9D7B-846D46E14B3F}" type="slidenum">
              <a:rPr lang="en-US" smtClean="0"/>
              <a:t>‹#›</a:t>
            </a:fld>
            <a:endParaRPr lang="en-US"/>
          </a:p>
        </p:txBody>
      </p:sp>
    </p:spTree>
    <p:extLst>
      <p:ext uri="{BB962C8B-B14F-4D97-AF65-F5344CB8AC3E}">
        <p14:creationId xmlns:p14="http://schemas.microsoft.com/office/powerpoint/2010/main" val="1024046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DDABE2-0824-4B87-8D21-33E53501E67D}" type="datetimeFigureOut">
              <a:rPr lang="en-US" smtClean="0"/>
              <a:t>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23F44-ECB3-4CFA-9D7B-846D46E14B3F}" type="slidenum">
              <a:rPr lang="en-US" smtClean="0"/>
              <a:t>‹#›</a:t>
            </a:fld>
            <a:endParaRPr lang="en-US"/>
          </a:p>
        </p:txBody>
      </p:sp>
    </p:spTree>
    <p:extLst>
      <p:ext uri="{BB962C8B-B14F-4D97-AF65-F5344CB8AC3E}">
        <p14:creationId xmlns:p14="http://schemas.microsoft.com/office/powerpoint/2010/main" val="172986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DDABE2-0824-4B87-8D21-33E53501E67D}" type="datetimeFigureOut">
              <a:rPr lang="en-US" smtClean="0"/>
              <a:t>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23F44-ECB3-4CFA-9D7B-846D46E14B3F}" type="slidenum">
              <a:rPr lang="en-US" smtClean="0"/>
              <a:t>‹#›</a:t>
            </a:fld>
            <a:endParaRPr lang="en-US"/>
          </a:p>
        </p:txBody>
      </p:sp>
    </p:spTree>
    <p:extLst>
      <p:ext uri="{BB962C8B-B14F-4D97-AF65-F5344CB8AC3E}">
        <p14:creationId xmlns:p14="http://schemas.microsoft.com/office/powerpoint/2010/main" val="44209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DDABE2-0824-4B87-8D21-33E53501E67D}" type="datetimeFigureOut">
              <a:rPr lang="en-US" smtClean="0"/>
              <a:t>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23F44-ECB3-4CFA-9D7B-846D46E14B3F}" type="slidenum">
              <a:rPr lang="en-US" smtClean="0"/>
              <a:t>‹#›</a:t>
            </a:fld>
            <a:endParaRPr lang="en-US"/>
          </a:p>
        </p:txBody>
      </p:sp>
    </p:spTree>
    <p:extLst>
      <p:ext uri="{BB962C8B-B14F-4D97-AF65-F5344CB8AC3E}">
        <p14:creationId xmlns:p14="http://schemas.microsoft.com/office/powerpoint/2010/main" val="1506064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DDABE2-0824-4B87-8D21-33E53501E67D}" type="datetimeFigureOut">
              <a:rPr lang="en-US" smtClean="0"/>
              <a:t>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23F44-ECB3-4CFA-9D7B-846D46E14B3F}" type="slidenum">
              <a:rPr lang="en-US" smtClean="0"/>
              <a:t>‹#›</a:t>
            </a:fld>
            <a:endParaRPr lang="en-US"/>
          </a:p>
        </p:txBody>
      </p:sp>
    </p:spTree>
    <p:extLst>
      <p:ext uri="{BB962C8B-B14F-4D97-AF65-F5344CB8AC3E}">
        <p14:creationId xmlns:p14="http://schemas.microsoft.com/office/powerpoint/2010/main" val="1058972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DDABE2-0824-4B87-8D21-33E53501E67D}" type="datetimeFigureOut">
              <a:rPr lang="en-US" smtClean="0"/>
              <a:t>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423F44-ECB3-4CFA-9D7B-846D46E14B3F}" type="slidenum">
              <a:rPr lang="en-US" smtClean="0"/>
              <a:t>‹#›</a:t>
            </a:fld>
            <a:endParaRPr lang="en-US"/>
          </a:p>
        </p:txBody>
      </p:sp>
    </p:spTree>
    <p:extLst>
      <p:ext uri="{BB962C8B-B14F-4D97-AF65-F5344CB8AC3E}">
        <p14:creationId xmlns:p14="http://schemas.microsoft.com/office/powerpoint/2010/main" val="336654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DDABE2-0824-4B87-8D21-33E53501E67D}" type="datetimeFigureOut">
              <a:rPr lang="en-US" smtClean="0"/>
              <a:t>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423F44-ECB3-4CFA-9D7B-846D46E14B3F}" type="slidenum">
              <a:rPr lang="en-US" smtClean="0"/>
              <a:t>‹#›</a:t>
            </a:fld>
            <a:endParaRPr lang="en-US"/>
          </a:p>
        </p:txBody>
      </p:sp>
    </p:spTree>
    <p:extLst>
      <p:ext uri="{BB962C8B-B14F-4D97-AF65-F5344CB8AC3E}">
        <p14:creationId xmlns:p14="http://schemas.microsoft.com/office/powerpoint/2010/main" val="1592729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DDABE2-0824-4B87-8D21-33E53501E67D}" type="datetimeFigureOut">
              <a:rPr lang="en-US" smtClean="0"/>
              <a:t>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423F44-ECB3-4CFA-9D7B-846D46E14B3F}" type="slidenum">
              <a:rPr lang="en-US" smtClean="0"/>
              <a:t>‹#›</a:t>
            </a:fld>
            <a:endParaRPr lang="en-US"/>
          </a:p>
        </p:txBody>
      </p:sp>
    </p:spTree>
    <p:extLst>
      <p:ext uri="{BB962C8B-B14F-4D97-AF65-F5344CB8AC3E}">
        <p14:creationId xmlns:p14="http://schemas.microsoft.com/office/powerpoint/2010/main" val="3461300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DDABE2-0824-4B87-8D21-33E53501E67D}" type="datetimeFigureOut">
              <a:rPr lang="en-US" smtClean="0"/>
              <a:t>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23F44-ECB3-4CFA-9D7B-846D46E14B3F}" type="slidenum">
              <a:rPr lang="en-US" smtClean="0"/>
              <a:t>‹#›</a:t>
            </a:fld>
            <a:endParaRPr lang="en-US"/>
          </a:p>
        </p:txBody>
      </p:sp>
    </p:spTree>
    <p:extLst>
      <p:ext uri="{BB962C8B-B14F-4D97-AF65-F5344CB8AC3E}">
        <p14:creationId xmlns:p14="http://schemas.microsoft.com/office/powerpoint/2010/main" val="129102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DDABE2-0824-4B87-8D21-33E53501E67D}" type="datetimeFigureOut">
              <a:rPr lang="en-US" smtClean="0"/>
              <a:t>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23F44-ECB3-4CFA-9D7B-846D46E14B3F}" type="slidenum">
              <a:rPr lang="en-US" smtClean="0"/>
              <a:t>‹#›</a:t>
            </a:fld>
            <a:endParaRPr lang="en-US"/>
          </a:p>
        </p:txBody>
      </p:sp>
    </p:spTree>
    <p:extLst>
      <p:ext uri="{BB962C8B-B14F-4D97-AF65-F5344CB8AC3E}">
        <p14:creationId xmlns:p14="http://schemas.microsoft.com/office/powerpoint/2010/main" val="3730563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1DDABE2-0824-4B87-8D21-33E53501E67D}" type="datetimeFigureOut">
              <a:rPr lang="en-US" smtClean="0"/>
              <a:t>2/6/2016</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E423F44-ECB3-4CFA-9D7B-846D46E14B3F}" type="slidenum">
              <a:rPr lang="en-US" smtClean="0"/>
              <a:t>‹#›</a:t>
            </a:fld>
            <a:endParaRPr lang="en-US"/>
          </a:p>
        </p:txBody>
      </p:sp>
    </p:spTree>
    <p:extLst>
      <p:ext uri="{BB962C8B-B14F-4D97-AF65-F5344CB8AC3E}">
        <p14:creationId xmlns:p14="http://schemas.microsoft.com/office/powerpoint/2010/main" val="109115963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2.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package" Target="../embeddings/Microsoft_Excel_Worksheet1.xlsx"/><Relationship Id="rId7" Type="http://schemas.openxmlformats.org/officeDocument/2006/relationships/package" Target="../embeddings/Microsoft_Excel_Worksheet3.xlsx"/><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package" Target="../embeddings/Microsoft_Excel_Worksheet2.xlsx"/><Relationship Id="rId4" Type="http://schemas.openxmlformats.org/officeDocument/2006/relationships/image" Target="../media/image2.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292" y="2404534"/>
            <a:ext cx="7315199" cy="1646302"/>
          </a:xfrm>
        </p:spPr>
        <p:txBody>
          <a:bodyPr/>
          <a:lstStyle/>
          <a:p>
            <a:r>
              <a:rPr lang="en-US" sz="4800" dirty="0" smtClean="0"/>
              <a:t>Organizing HM at Rallies: </a:t>
            </a:r>
            <a:r>
              <a:rPr lang="en-US" sz="4800" dirty="0"/>
              <a:t/>
            </a:r>
            <a:br>
              <a:rPr lang="en-US" sz="4800" dirty="0"/>
            </a:br>
            <a:r>
              <a:rPr lang="en-US" sz="4800" dirty="0" smtClean="0"/>
              <a:t>HMO Special Addition</a:t>
            </a:r>
            <a:endParaRPr lang="en-US" sz="4800" dirty="0"/>
          </a:p>
        </p:txBody>
      </p:sp>
      <p:sp>
        <p:nvSpPr>
          <p:cNvPr id="3" name="Subtitle 2"/>
          <p:cNvSpPr>
            <a:spLocks noGrp="1"/>
          </p:cNvSpPr>
          <p:nvPr>
            <p:ph type="subTitle" idx="1"/>
          </p:nvPr>
        </p:nvSpPr>
        <p:spPr/>
        <p:txBody>
          <a:bodyPr>
            <a:normAutofit lnSpcReduction="10000"/>
          </a:bodyPr>
          <a:lstStyle/>
          <a:p>
            <a:endParaRPr lang="en-US" dirty="0" smtClean="0"/>
          </a:p>
          <a:p>
            <a:r>
              <a:rPr lang="en-US" dirty="0" smtClean="0"/>
              <a:t>Becky Smith</a:t>
            </a:r>
          </a:p>
          <a:p>
            <a:r>
              <a:rPr lang="en-US" dirty="0" smtClean="0"/>
              <a:t>CHMJ, Co-Chair HM Committee</a:t>
            </a:r>
          </a:p>
        </p:txBody>
      </p:sp>
    </p:spTree>
    <p:extLst>
      <p:ext uri="{BB962C8B-B14F-4D97-AF65-F5344CB8AC3E}">
        <p14:creationId xmlns:p14="http://schemas.microsoft.com/office/powerpoint/2010/main" val="537584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Scheduling Turnout</a:t>
            </a:r>
          </a:p>
        </p:txBody>
      </p:sp>
      <p:sp>
        <p:nvSpPr>
          <p:cNvPr id="3" name="Content Placeholder 2"/>
          <p:cNvSpPr>
            <a:spLocks noGrp="1"/>
          </p:cNvSpPr>
          <p:nvPr>
            <p:ph idx="1"/>
          </p:nvPr>
        </p:nvSpPr>
        <p:spPr>
          <a:xfrm>
            <a:off x="609598" y="1703540"/>
            <a:ext cx="6655497" cy="4337823"/>
          </a:xfrm>
        </p:spPr>
        <p:txBody>
          <a:bodyPr>
            <a:normAutofit/>
          </a:bodyPr>
          <a:lstStyle/>
          <a:p>
            <a:r>
              <a:rPr lang="en-US" sz="2000" dirty="0" smtClean="0"/>
              <a:t>Games, </a:t>
            </a:r>
            <a:r>
              <a:rPr lang="en-US" sz="2000" dirty="0" err="1" smtClean="0"/>
              <a:t>Polocrosse</a:t>
            </a:r>
            <a:r>
              <a:rPr lang="en-US" sz="2000" dirty="0"/>
              <a:t> </a:t>
            </a:r>
            <a:r>
              <a:rPr lang="en-US" sz="2000" dirty="0" smtClean="0"/>
              <a:t>&amp; Polo</a:t>
            </a:r>
          </a:p>
          <a:p>
            <a:pPr lvl="1"/>
            <a:r>
              <a:rPr lang="en-US" sz="1800" dirty="0" smtClean="0"/>
              <a:t>Best plan: all team members present at the same time</a:t>
            </a:r>
          </a:p>
          <a:p>
            <a:pPr lvl="1"/>
            <a:r>
              <a:rPr lang="en-US" sz="1800" dirty="0" smtClean="0"/>
              <a:t>Pro: All inspections done quickly</a:t>
            </a:r>
          </a:p>
          <a:p>
            <a:pPr lvl="1"/>
            <a:r>
              <a:rPr lang="en-US" sz="1800" dirty="0" smtClean="0"/>
              <a:t>Con: Need 3-5 Turnout Judges</a:t>
            </a:r>
          </a:p>
          <a:p>
            <a:pPr lvl="1"/>
            <a:endParaRPr lang="en-US" sz="1800" dirty="0"/>
          </a:p>
          <a:p>
            <a:pPr lvl="1"/>
            <a:r>
              <a:rPr lang="en-US" sz="1800" dirty="0"/>
              <a:t>Not enough Turnout judges? </a:t>
            </a:r>
            <a:r>
              <a:rPr lang="en-US" sz="1800" dirty="0" smtClean="0"/>
              <a:t>Other options? You bet.</a:t>
            </a:r>
          </a:p>
          <a:p>
            <a:pPr lvl="2"/>
            <a:r>
              <a:rPr lang="en-US" sz="1600" dirty="0" smtClean="0"/>
              <a:t>Stagger the teams so that only 2-3 riders present at once.</a:t>
            </a:r>
          </a:p>
        </p:txBody>
      </p:sp>
    </p:spTree>
    <p:extLst>
      <p:ext uri="{BB962C8B-B14F-4D97-AF65-F5344CB8AC3E}">
        <p14:creationId xmlns:p14="http://schemas.microsoft.com/office/powerpoint/2010/main" val="1174658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15617"/>
          </a:xfrm>
        </p:spPr>
        <p:txBody>
          <a:bodyPr>
            <a:noAutofit/>
          </a:bodyPr>
          <a:lstStyle/>
          <a:p>
            <a:r>
              <a:rPr lang="en-US" sz="2800" dirty="0" smtClean="0"/>
              <a:t>Scheduling Turnout: </a:t>
            </a:r>
            <a:r>
              <a:rPr lang="en-US" sz="2800" dirty="0" err="1" smtClean="0"/>
              <a:t>Eventing</a:t>
            </a:r>
            <a:r>
              <a:rPr lang="en-US" sz="2800" dirty="0" smtClean="0"/>
              <a:t>/Dressage/SJ/Tet</a:t>
            </a:r>
            <a:endParaRPr lang="en-US" sz="2800" dirty="0"/>
          </a:p>
        </p:txBody>
      </p:sp>
      <p:sp>
        <p:nvSpPr>
          <p:cNvPr id="3" name="Content Placeholder 2"/>
          <p:cNvSpPr>
            <a:spLocks noGrp="1"/>
          </p:cNvSpPr>
          <p:nvPr>
            <p:ph idx="1"/>
          </p:nvPr>
        </p:nvSpPr>
        <p:spPr>
          <a:xfrm>
            <a:off x="609599" y="1885122"/>
            <a:ext cx="7018753" cy="4371589"/>
          </a:xfrm>
        </p:spPr>
        <p:txBody>
          <a:bodyPr>
            <a:noAutofit/>
          </a:bodyPr>
          <a:lstStyle/>
          <a:p>
            <a:r>
              <a:rPr lang="en-US" dirty="0" smtClean="0"/>
              <a:t>Option 1: Pace the rings – ~1 TO station per ring*</a:t>
            </a:r>
          </a:p>
          <a:p>
            <a:pPr lvl="1"/>
            <a:r>
              <a:rPr lang="en-US" dirty="0" smtClean="0"/>
              <a:t>Works well for: Dressage, </a:t>
            </a:r>
            <a:r>
              <a:rPr lang="en-US" dirty="0" err="1" smtClean="0"/>
              <a:t>Eventing</a:t>
            </a:r>
            <a:endParaRPr lang="en-US" dirty="0" smtClean="0"/>
          </a:p>
          <a:p>
            <a:pPr lvl="1"/>
            <a:r>
              <a:rPr lang="en-US" dirty="0" smtClean="0"/>
              <a:t>Because: Rings run about 8-10 rides per hour</a:t>
            </a:r>
          </a:p>
          <a:p>
            <a:pPr lvl="2"/>
            <a:r>
              <a:rPr lang="en-US" dirty="0" smtClean="0"/>
              <a:t>60 minutes/8 rides = 7.5 minute TO intervals – This is doable!</a:t>
            </a:r>
          </a:p>
          <a:p>
            <a:pPr lvl="2"/>
            <a:r>
              <a:rPr lang="en-US" dirty="0" smtClean="0"/>
              <a:t>60 minutes/10 rides = 6 minute TO intervals – You will need another TO station</a:t>
            </a:r>
          </a:p>
          <a:p>
            <a:pPr lvl="1"/>
            <a:r>
              <a:rPr lang="en-US" dirty="0" smtClean="0"/>
              <a:t>Disadvantage: lots of competitors means many hours of TO inspections</a:t>
            </a:r>
          </a:p>
          <a:p>
            <a:pPr lvl="1"/>
            <a:r>
              <a:rPr lang="en-US" dirty="0" smtClean="0"/>
              <a:t>Challenging for: Show Jumping, Tet</a:t>
            </a:r>
          </a:p>
          <a:p>
            <a:pPr lvl="1"/>
            <a:r>
              <a:rPr lang="en-US" dirty="0" smtClean="0"/>
              <a:t>Because: Rings run 20-30 rides per hour</a:t>
            </a:r>
          </a:p>
          <a:p>
            <a:pPr lvl="2"/>
            <a:r>
              <a:rPr lang="en-US" dirty="0" smtClean="0"/>
              <a:t>60 minutes/30 rides = 2 minute TO intervals. Nope.</a:t>
            </a:r>
          </a:p>
          <a:p>
            <a:pPr lvl="2"/>
            <a:r>
              <a:rPr lang="en-US" dirty="0" smtClean="0"/>
              <a:t>30 riders x 10 minutes = 300 minutes of TO inspections per hour. You need 5 TO stations to keep up!</a:t>
            </a:r>
          </a:p>
          <a:p>
            <a:pPr lvl="2"/>
            <a:endParaRPr lang="en-US" dirty="0"/>
          </a:p>
          <a:p>
            <a:r>
              <a:rPr lang="en-US" dirty="0" smtClean="0"/>
              <a:t>*IF ride intervals are more than 7.5 minutes</a:t>
            </a:r>
          </a:p>
        </p:txBody>
      </p:sp>
    </p:spTree>
    <p:extLst>
      <p:ext uri="{BB962C8B-B14F-4D97-AF65-F5344CB8AC3E}">
        <p14:creationId xmlns:p14="http://schemas.microsoft.com/office/powerpoint/2010/main" val="3886908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901148"/>
          </a:xfrm>
        </p:spPr>
        <p:txBody>
          <a:bodyPr/>
          <a:lstStyle/>
          <a:p>
            <a:r>
              <a:rPr lang="en-US" dirty="0"/>
              <a:t>Scheduling </a:t>
            </a:r>
            <a:r>
              <a:rPr lang="en-US" dirty="0" smtClean="0"/>
              <a:t>Turnout</a:t>
            </a:r>
            <a:endParaRPr lang="en-US" dirty="0"/>
          </a:p>
        </p:txBody>
      </p:sp>
      <p:sp>
        <p:nvSpPr>
          <p:cNvPr id="3" name="Content Placeholder 2"/>
          <p:cNvSpPr>
            <a:spLocks noGrp="1"/>
          </p:cNvSpPr>
          <p:nvPr>
            <p:ph idx="1"/>
          </p:nvPr>
        </p:nvSpPr>
        <p:spPr>
          <a:xfrm>
            <a:off x="609597" y="1657008"/>
            <a:ext cx="6956123" cy="4192647"/>
          </a:xfrm>
        </p:spPr>
        <p:txBody>
          <a:bodyPr>
            <a:normAutofit/>
          </a:bodyPr>
          <a:lstStyle/>
          <a:p>
            <a:r>
              <a:rPr lang="en-US" sz="2000" dirty="0" smtClean="0"/>
              <a:t>Option 2: The Morning Blitz – All riders present for TO in the morning, regardless of when they ride</a:t>
            </a:r>
          </a:p>
          <a:p>
            <a:r>
              <a:rPr lang="en-US" sz="2000" dirty="0" smtClean="0"/>
              <a:t>Works well for: small dressage/D/</a:t>
            </a:r>
            <a:r>
              <a:rPr lang="en-US" sz="2000" dirty="0" err="1" smtClean="0"/>
              <a:t>eventing</a:t>
            </a:r>
            <a:r>
              <a:rPr lang="en-US" sz="2000" dirty="0" smtClean="0"/>
              <a:t> rallies</a:t>
            </a:r>
          </a:p>
          <a:p>
            <a:r>
              <a:rPr lang="en-US" sz="2000" dirty="0" smtClean="0"/>
              <a:t>Because: frees up AHMJs to do other things</a:t>
            </a:r>
          </a:p>
          <a:p>
            <a:pPr lvl="1"/>
            <a:r>
              <a:rPr lang="en-US" sz="1800" dirty="0" smtClean="0"/>
              <a:t>45 riders x 6 minutes = 4.5 hours of dressage</a:t>
            </a:r>
          </a:p>
          <a:p>
            <a:pPr lvl="1"/>
            <a:r>
              <a:rPr lang="en-US" sz="1800" dirty="0" smtClean="0"/>
              <a:t>With 3 TO stations, you’re done in 2.5 hours</a:t>
            </a:r>
          </a:p>
          <a:p>
            <a:pPr lvl="2"/>
            <a:r>
              <a:rPr lang="en-US" sz="1600" dirty="0" smtClean="0"/>
              <a:t>45 riders x 10 minutes = 450 minutes of TO inspections</a:t>
            </a:r>
          </a:p>
          <a:p>
            <a:pPr lvl="2"/>
            <a:r>
              <a:rPr lang="en-US" sz="1600" dirty="0" smtClean="0"/>
              <a:t>450 minutes / 3 stations = 150 minutes</a:t>
            </a:r>
          </a:p>
          <a:p>
            <a:r>
              <a:rPr lang="en-US" sz="2000" dirty="0" smtClean="0"/>
              <a:t>Disadvantage: requires additional safety check, some riders hate it.</a:t>
            </a:r>
          </a:p>
          <a:p>
            <a:endParaRPr lang="en-US" dirty="0" smtClean="0"/>
          </a:p>
          <a:p>
            <a:endParaRPr lang="en-US" dirty="0"/>
          </a:p>
        </p:txBody>
      </p:sp>
    </p:spTree>
    <p:extLst>
      <p:ext uri="{BB962C8B-B14F-4D97-AF65-F5344CB8AC3E}">
        <p14:creationId xmlns:p14="http://schemas.microsoft.com/office/powerpoint/2010/main" val="212884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Turnout Pearls</a:t>
            </a:r>
            <a:endParaRPr lang="en-US" dirty="0"/>
          </a:p>
        </p:txBody>
      </p:sp>
      <p:sp>
        <p:nvSpPr>
          <p:cNvPr id="3" name="Content Placeholder 2"/>
          <p:cNvSpPr>
            <a:spLocks noGrp="1"/>
          </p:cNvSpPr>
          <p:nvPr>
            <p:ph idx="1"/>
          </p:nvPr>
        </p:nvSpPr>
        <p:spPr>
          <a:xfrm>
            <a:off x="609599" y="1272209"/>
            <a:ext cx="6347714" cy="5247861"/>
          </a:xfrm>
        </p:spPr>
        <p:txBody>
          <a:bodyPr>
            <a:normAutofit/>
          </a:bodyPr>
          <a:lstStyle/>
          <a:p>
            <a:r>
              <a:rPr lang="en-US" dirty="0" smtClean="0"/>
              <a:t>Keep it simple</a:t>
            </a:r>
          </a:p>
          <a:p>
            <a:pPr lvl="1"/>
            <a:r>
              <a:rPr lang="en-US" dirty="0" smtClean="0"/>
              <a:t>When possible, assign competitors to stations based on their ring assignment. The Chief can rotate staff to different stations as necessary.</a:t>
            </a:r>
          </a:p>
          <a:p>
            <a:r>
              <a:rPr lang="en-US" dirty="0" smtClean="0"/>
              <a:t>Assign Turnout Stations</a:t>
            </a:r>
          </a:p>
          <a:p>
            <a:pPr lvl="1"/>
            <a:r>
              <a:rPr lang="en-US" dirty="0" smtClean="0"/>
              <a:t>If multiple stations are running at once, assign riders to a particular station. This limits confusion and avoids lines forming for the “easy” judge.</a:t>
            </a:r>
          </a:p>
          <a:p>
            <a:r>
              <a:rPr lang="en-US" dirty="0" smtClean="0"/>
              <a:t>Shared horses = shared Turnout</a:t>
            </a:r>
          </a:p>
          <a:p>
            <a:pPr lvl="1"/>
            <a:r>
              <a:rPr lang="en-US" dirty="0" smtClean="0"/>
              <a:t>Schedule all riders for the same turnout time and station. Have first rider present horse fully tacked, all other riders present ready to ride. If any tack will change, have riders carry tack to inspection. Allow extra time to fill out multiple Turnout sheets.</a:t>
            </a:r>
          </a:p>
          <a:p>
            <a:r>
              <a:rPr lang="en-US" dirty="0" smtClean="0"/>
              <a:t>Add breaks to Turnout schedule</a:t>
            </a:r>
          </a:p>
          <a:p>
            <a:pPr lvl="1"/>
            <a:r>
              <a:rPr lang="en-US" dirty="0" smtClean="0"/>
              <a:t>Relieves the judges and allows time to catch up if station falls behind</a:t>
            </a:r>
            <a:endParaRPr lang="en-US" dirty="0"/>
          </a:p>
        </p:txBody>
      </p:sp>
    </p:spTree>
    <p:extLst>
      <p:ext uri="{BB962C8B-B14F-4D97-AF65-F5344CB8AC3E}">
        <p14:creationId xmlns:p14="http://schemas.microsoft.com/office/powerpoint/2010/main" val="4205795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judges for Safety Checks and </a:t>
            </a:r>
            <a:r>
              <a:rPr lang="en-US" dirty="0" err="1" smtClean="0"/>
              <a:t>Turnbacks</a:t>
            </a:r>
            <a:r>
              <a:rPr lang="en-US" dirty="0" smtClean="0"/>
              <a:t>?</a:t>
            </a:r>
            <a:endParaRPr lang="en-US" dirty="0"/>
          </a:p>
        </p:txBody>
      </p:sp>
      <p:sp>
        <p:nvSpPr>
          <p:cNvPr id="3" name="Content Placeholder 2"/>
          <p:cNvSpPr>
            <a:spLocks noGrp="1"/>
          </p:cNvSpPr>
          <p:nvPr>
            <p:ph idx="1"/>
          </p:nvPr>
        </p:nvSpPr>
        <p:spPr/>
        <p:txBody>
          <a:bodyPr/>
          <a:lstStyle/>
          <a:p>
            <a:r>
              <a:rPr lang="en-US" dirty="0" smtClean="0"/>
              <a:t>Depends on the timing of the rides</a:t>
            </a:r>
          </a:p>
          <a:p>
            <a:r>
              <a:rPr lang="en-US" dirty="0" smtClean="0"/>
              <a:t>Dressage: 2 rings x 8 rides per hour = 16 rides per hour</a:t>
            </a:r>
          </a:p>
          <a:p>
            <a:pPr lvl="1"/>
            <a:r>
              <a:rPr lang="en-US" dirty="0"/>
              <a:t>2 minutes for 1 judge to </a:t>
            </a:r>
            <a:r>
              <a:rPr lang="en-US" dirty="0" smtClean="0"/>
              <a:t>safety check </a:t>
            </a:r>
            <a:r>
              <a:rPr lang="en-US" dirty="0"/>
              <a:t>1 </a:t>
            </a:r>
            <a:r>
              <a:rPr lang="en-US" dirty="0" smtClean="0"/>
              <a:t>individual</a:t>
            </a:r>
            <a:endParaRPr lang="en-US" dirty="0"/>
          </a:p>
          <a:p>
            <a:pPr lvl="1"/>
            <a:r>
              <a:rPr lang="en-US" dirty="0" smtClean="0"/>
              <a:t>1 person can handle all safety checks</a:t>
            </a:r>
          </a:p>
          <a:p>
            <a:pPr lvl="1"/>
            <a:r>
              <a:rPr lang="en-US" dirty="0"/>
              <a:t>2 minutes for 1 judge to </a:t>
            </a:r>
            <a:r>
              <a:rPr lang="en-US" dirty="0" err="1" smtClean="0"/>
              <a:t>turnback</a:t>
            </a:r>
            <a:r>
              <a:rPr lang="en-US" dirty="0" smtClean="0"/>
              <a:t> </a:t>
            </a:r>
            <a:r>
              <a:rPr lang="en-US" dirty="0"/>
              <a:t>1 individual</a:t>
            </a:r>
          </a:p>
          <a:p>
            <a:pPr lvl="1"/>
            <a:r>
              <a:rPr lang="en-US" dirty="0" smtClean="0"/>
              <a:t>1 person can (barely) handle doing all safety + </a:t>
            </a:r>
            <a:r>
              <a:rPr lang="en-US" dirty="0" err="1" smtClean="0"/>
              <a:t>turnback</a:t>
            </a:r>
            <a:endParaRPr lang="en-US" dirty="0" smtClean="0"/>
          </a:p>
          <a:p>
            <a:r>
              <a:rPr lang="en-US" dirty="0" smtClean="0"/>
              <a:t>Show Jumping: 1 ring x 30 rides per hour</a:t>
            </a:r>
          </a:p>
          <a:p>
            <a:pPr lvl="1"/>
            <a:r>
              <a:rPr lang="en-US" dirty="0"/>
              <a:t>2 minutes for 1 judge to check 1 individual</a:t>
            </a:r>
          </a:p>
          <a:p>
            <a:pPr lvl="1"/>
            <a:r>
              <a:rPr lang="en-US" dirty="0" smtClean="0"/>
              <a:t>1 person can handle all safety checks</a:t>
            </a:r>
          </a:p>
          <a:p>
            <a:pPr lvl="1"/>
            <a:r>
              <a:rPr lang="en-US" dirty="0" smtClean="0"/>
              <a:t>Need an additional person to handle </a:t>
            </a:r>
            <a:r>
              <a:rPr lang="en-US" dirty="0" err="1" smtClean="0"/>
              <a:t>turnbacks</a:t>
            </a:r>
            <a:endParaRPr lang="en-US" dirty="0" smtClean="0"/>
          </a:p>
        </p:txBody>
      </p:sp>
    </p:spTree>
    <p:extLst>
      <p:ext uri="{BB962C8B-B14F-4D97-AF65-F5344CB8AC3E}">
        <p14:creationId xmlns:p14="http://schemas.microsoft.com/office/powerpoint/2010/main" val="922027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692349" cy="1320800"/>
          </a:xfrm>
        </p:spPr>
        <p:txBody>
          <a:bodyPr/>
          <a:lstStyle/>
          <a:p>
            <a:r>
              <a:rPr lang="en-US" dirty="0" smtClean="0"/>
              <a:t>When to let them go</a:t>
            </a:r>
            <a:endParaRPr lang="en-US" dirty="0"/>
          </a:p>
        </p:txBody>
      </p:sp>
      <p:sp>
        <p:nvSpPr>
          <p:cNvPr id="3" name="Content Placeholder 2"/>
          <p:cNvSpPr>
            <a:spLocks noGrp="1"/>
          </p:cNvSpPr>
          <p:nvPr>
            <p:ph idx="1"/>
          </p:nvPr>
        </p:nvSpPr>
        <p:spPr/>
        <p:txBody>
          <a:bodyPr/>
          <a:lstStyle/>
          <a:p>
            <a:r>
              <a:rPr lang="en-US" dirty="0"/>
              <a:t>Give your staff a break! They will want to watch a few riders, eat lunch, use the restroom, etc. </a:t>
            </a:r>
          </a:p>
          <a:p>
            <a:r>
              <a:rPr lang="en-US" dirty="0" smtClean="0"/>
              <a:t>There will be times, especially at multi-day rallies, when you do not need your full staff</a:t>
            </a:r>
          </a:p>
          <a:p>
            <a:pPr lvl="1"/>
            <a:r>
              <a:rPr lang="en-US" dirty="0" smtClean="0"/>
              <a:t>Mornings (except Turnout Day)</a:t>
            </a:r>
          </a:p>
          <a:p>
            <a:pPr lvl="1"/>
            <a:r>
              <a:rPr lang="en-US" dirty="0" smtClean="0"/>
              <a:t>Afternoons after </a:t>
            </a:r>
            <a:r>
              <a:rPr lang="en-US" dirty="0" err="1" smtClean="0"/>
              <a:t>Turnbacks</a:t>
            </a:r>
            <a:r>
              <a:rPr lang="en-US" dirty="0" smtClean="0"/>
              <a:t> are done</a:t>
            </a:r>
          </a:p>
          <a:p>
            <a:pPr lvl="1"/>
            <a:r>
              <a:rPr lang="en-US" dirty="0" smtClean="0"/>
              <a:t>While competitors are riding (Games, Polo, PCX)</a:t>
            </a:r>
          </a:p>
          <a:p>
            <a:r>
              <a:rPr lang="en-US" dirty="0" smtClean="0"/>
              <a:t>If you don’t need them, Let Them Go!</a:t>
            </a:r>
          </a:p>
        </p:txBody>
      </p:sp>
    </p:spTree>
    <p:extLst>
      <p:ext uri="{BB962C8B-B14F-4D97-AF65-F5344CB8AC3E}">
        <p14:creationId xmlns:p14="http://schemas.microsoft.com/office/powerpoint/2010/main" val="2133193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a:t>
            </a:r>
            <a:endParaRPr lang="en-US" dirty="0"/>
          </a:p>
        </p:txBody>
      </p:sp>
      <p:sp>
        <p:nvSpPr>
          <p:cNvPr id="3" name="Content Placeholder 2"/>
          <p:cNvSpPr>
            <a:spLocks noGrp="1"/>
          </p:cNvSpPr>
          <p:nvPr>
            <p:ph idx="1"/>
          </p:nvPr>
        </p:nvSpPr>
        <p:spPr>
          <a:xfrm>
            <a:off x="609599" y="1669772"/>
            <a:ext cx="6347714" cy="4239067"/>
          </a:xfrm>
        </p:spPr>
        <p:txBody>
          <a:bodyPr>
            <a:normAutofit lnSpcReduction="10000"/>
          </a:bodyPr>
          <a:lstStyle/>
          <a:p>
            <a:r>
              <a:rPr lang="en-US" dirty="0" smtClean="0"/>
              <a:t>One Day Dressage Rally, 8 teams (30 competitors)</a:t>
            </a:r>
          </a:p>
          <a:p>
            <a:r>
              <a:rPr lang="en-US" dirty="0" smtClean="0"/>
              <a:t>How much time will each task take?</a:t>
            </a:r>
          </a:p>
          <a:p>
            <a:pPr lvl="1"/>
            <a:r>
              <a:rPr lang="en-US" dirty="0" smtClean="0"/>
              <a:t>S&amp;S: 8 teams x 10 minutes = 80 minutes</a:t>
            </a:r>
          </a:p>
          <a:p>
            <a:pPr lvl="1"/>
            <a:r>
              <a:rPr lang="en-US" dirty="0" smtClean="0"/>
              <a:t>RE: </a:t>
            </a:r>
            <a:r>
              <a:rPr lang="en-US" dirty="0"/>
              <a:t>8 teams x 10 minutes = 80 minutes</a:t>
            </a:r>
          </a:p>
          <a:p>
            <a:pPr lvl="1"/>
            <a:r>
              <a:rPr lang="en-US" dirty="0" smtClean="0"/>
              <a:t>Turnout: 30 competitors x 10 minutes = 300 minutes</a:t>
            </a:r>
          </a:p>
          <a:p>
            <a:pPr lvl="1"/>
            <a:r>
              <a:rPr lang="en-US" dirty="0" smtClean="0"/>
              <a:t>Helmet checks: 30 competitors x 1 minute = 30 minutes</a:t>
            </a:r>
          </a:p>
          <a:p>
            <a:r>
              <a:rPr lang="en-US" dirty="0" smtClean="0"/>
              <a:t>The organizer tells you there are two rings with 8 rides scheduled per hour in each ring.</a:t>
            </a:r>
          </a:p>
          <a:p>
            <a:pPr lvl="1"/>
            <a:r>
              <a:rPr lang="en-US" dirty="0" smtClean="0"/>
              <a:t>16 rides per hour x 10 minutes per TO = 160 minutes of TO per hour</a:t>
            </a:r>
          </a:p>
          <a:p>
            <a:pPr lvl="1"/>
            <a:r>
              <a:rPr lang="en-US" dirty="0" smtClean="0"/>
              <a:t>On 10 minute intervals, 1 TO station can handle 6 inspections per hour</a:t>
            </a:r>
          </a:p>
          <a:p>
            <a:pPr lvl="1"/>
            <a:r>
              <a:rPr lang="en-US" dirty="0" smtClean="0"/>
              <a:t>160 min rides / 60 min inspections = 2.6 TO stations</a:t>
            </a:r>
            <a:endParaRPr lang="en-US" dirty="0"/>
          </a:p>
        </p:txBody>
      </p:sp>
    </p:spTree>
    <p:extLst>
      <p:ext uri="{BB962C8B-B14F-4D97-AF65-F5344CB8AC3E}">
        <p14:creationId xmlns:p14="http://schemas.microsoft.com/office/powerpoint/2010/main" val="1105404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48139"/>
          </a:xfrm>
        </p:spPr>
        <p:txBody>
          <a:bodyPr/>
          <a:lstStyle/>
          <a:p>
            <a:r>
              <a:rPr lang="en-US" dirty="0" smtClean="0"/>
              <a:t>As the day progresses</a:t>
            </a:r>
            <a:endParaRPr lang="en-US" dirty="0"/>
          </a:p>
        </p:txBody>
      </p:sp>
      <p:sp>
        <p:nvSpPr>
          <p:cNvPr id="3" name="Content Placeholder 2"/>
          <p:cNvSpPr>
            <a:spLocks noGrp="1"/>
          </p:cNvSpPr>
          <p:nvPr>
            <p:ph idx="1"/>
          </p:nvPr>
        </p:nvSpPr>
        <p:spPr>
          <a:xfrm>
            <a:off x="609598" y="2014330"/>
            <a:ext cx="6347714" cy="3549954"/>
          </a:xfrm>
        </p:spPr>
        <p:txBody>
          <a:bodyPr>
            <a:normAutofit fontScale="92500" lnSpcReduction="20000"/>
          </a:bodyPr>
          <a:lstStyle/>
          <a:p>
            <a:r>
              <a:rPr lang="en-US" dirty="0" smtClean="0"/>
              <a:t>One hour after the first ride, competitors will start coming for </a:t>
            </a:r>
            <a:r>
              <a:rPr lang="en-US" dirty="0" err="1" smtClean="0"/>
              <a:t>turnbacks</a:t>
            </a:r>
            <a:endParaRPr lang="en-US" dirty="0" smtClean="0"/>
          </a:p>
          <a:p>
            <a:pPr lvl="1"/>
            <a:r>
              <a:rPr lang="en-US" dirty="0" smtClean="0"/>
              <a:t>16 rides per hour x 2 minutes per </a:t>
            </a:r>
            <a:r>
              <a:rPr lang="en-US" dirty="0" err="1" smtClean="0"/>
              <a:t>turnback</a:t>
            </a:r>
            <a:r>
              <a:rPr lang="en-US" dirty="0" smtClean="0"/>
              <a:t> = 32 minutes</a:t>
            </a:r>
          </a:p>
          <a:p>
            <a:pPr lvl="1"/>
            <a:r>
              <a:rPr lang="en-US" dirty="0" smtClean="0"/>
              <a:t>1 </a:t>
            </a:r>
            <a:r>
              <a:rPr lang="en-US" dirty="0"/>
              <a:t>person can handle all </a:t>
            </a:r>
            <a:r>
              <a:rPr lang="en-US" smtClean="0"/>
              <a:t>turnbacks</a:t>
            </a:r>
            <a:endParaRPr lang="en-US" dirty="0" smtClean="0"/>
          </a:p>
          <a:p>
            <a:r>
              <a:rPr lang="en-US" dirty="0" smtClean="0"/>
              <a:t>One hour before second rides begin, competitors will start coming for safety checks</a:t>
            </a:r>
            <a:endParaRPr lang="en-US" dirty="0"/>
          </a:p>
          <a:p>
            <a:pPr lvl="1"/>
            <a:r>
              <a:rPr lang="en-US" dirty="0" smtClean="0"/>
              <a:t>16 rides per hour x 2 </a:t>
            </a:r>
            <a:r>
              <a:rPr lang="en-US" dirty="0"/>
              <a:t>minutes for 1 judge to </a:t>
            </a:r>
            <a:r>
              <a:rPr lang="en-US" dirty="0" smtClean="0"/>
              <a:t>safety check </a:t>
            </a:r>
            <a:r>
              <a:rPr lang="en-US" dirty="0"/>
              <a:t>1 individual</a:t>
            </a:r>
          </a:p>
          <a:p>
            <a:pPr lvl="1"/>
            <a:r>
              <a:rPr lang="en-US" dirty="0"/>
              <a:t>1 person can (barely) handle doing all safety + </a:t>
            </a:r>
            <a:r>
              <a:rPr lang="en-US" dirty="0" err="1" smtClean="0"/>
              <a:t>turnback</a:t>
            </a:r>
            <a:endParaRPr lang="en-US" dirty="0" smtClean="0"/>
          </a:p>
          <a:p>
            <a:r>
              <a:rPr lang="en-US" dirty="0" smtClean="0"/>
              <a:t>Scoring:</a:t>
            </a:r>
          </a:p>
          <a:p>
            <a:pPr lvl="1"/>
            <a:r>
              <a:rPr lang="en-US" dirty="0" smtClean="0"/>
              <a:t>Team sheets: 1.5 minutes x 8 teams x 3 sheets = 36 minutes</a:t>
            </a:r>
          </a:p>
          <a:p>
            <a:pPr lvl="1"/>
            <a:r>
              <a:rPr lang="en-US" dirty="0" smtClean="0"/>
              <a:t>Turnout sheets: 1.5 minutes x 30 riders = 45 minutes</a:t>
            </a:r>
            <a:endParaRPr lang="en-US" dirty="0"/>
          </a:p>
        </p:txBody>
      </p:sp>
    </p:spTree>
    <p:extLst>
      <p:ext uri="{BB962C8B-B14F-4D97-AF65-F5344CB8AC3E}">
        <p14:creationId xmlns:p14="http://schemas.microsoft.com/office/powerpoint/2010/main" val="1649845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Staff</a:t>
            </a:r>
            <a:endParaRPr lang="en-US" dirty="0"/>
          </a:p>
        </p:txBody>
      </p:sp>
      <p:sp>
        <p:nvSpPr>
          <p:cNvPr id="3" name="Content Placeholder 2"/>
          <p:cNvSpPr>
            <a:spLocks noGrp="1"/>
          </p:cNvSpPr>
          <p:nvPr>
            <p:ph idx="1"/>
          </p:nvPr>
        </p:nvSpPr>
        <p:spPr/>
        <p:txBody>
          <a:bodyPr/>
          <a:lstStyle/>
          <a:p>
            <a:r>
              <a:rPr lang="en-US" dirty="0" smtClean="0"/>
              <a:t>Barn Watcher: You ask the organizer how many Ds are coming. She says, “A lot. Almost all of the competitors are Ds and most are D1/D2”</a:t>
            </a:r>
          </a:p>
          <a:p>
            <a:pPr lvl="1"/>
            <a:r>
              <a:rPr lang="en-US" dirty="0" smtClean="0"/>
              <a:t>You will need at least 1 person to be a “Barn Watcher” at all times</a:t>
            </a:r>
          </a:p>
          <a:p>
            <a:pPr lvl="1"/>
            <a:endParaRPr lang="en-US" dirty="0" smtClean="0"/>
          </a:p>
          <a:p>
            <a:r>
              <a:rPr lang="en-US" dirty="0" smtClean="0"/>
              <a:t>Problem Solver</a:t>
            </a:r>
          </a:p>
          <a:p>
            <a:pPr lvl="1"/>
            <a:r>
              <a:rPr lang="en-US" dirty="0" smtClean="0"/>
              <a:t>You will need at least 1 person to be a “Problem Solver” at all times</a:t>
            </a:r>
            <a:endParaRPr lang="en-US" dirty="0"/>
          </a:p>
        </p:txBody>
      </p:sp>
    </p:spTree>
    <p:extLst>
      <p:ext uri="{BB962C8B-B14F-4D97-AF65-F5344CB8AC3E}">
        <p14:creationId xmlns:p14="http://schemas.microsoft.com/office/powerpoint/2010/main" val="621550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Schedule</a:t>
            </a:r>
            <a:endParaRPr lang="en-US" dirty="0"/>
          </a:p>
        </p:txBody>
      </p:sp>
      <p:sp>
        <p:nvSpPr>
          <p:cNvPr id="3" name="Content Placeholder 2"/>
          <p:cNvSpPr>
            <a:spLocks noGrp="1"/>
          </p:cNvSpPr>
          <p:nvPr>
            <p:ph idx="1"/>
          </p:nvPr>
        </p:nvSpPr>
        <p:spPr>
          <a:xfrm>
            <a:off x="609599" y="1630018"/>
            <a:ext cx="6347714" cy="4411346"/>
          </a:xfrm>
        </p:spPr>
        <p:txBody>
          <a:bodyPr>
            <a:normAutofit/>
          </a:bodyPr>
          <a:lstStyle/>
          <a:p>
            <a:r>
              <a:rPr lang="en-US" dirty="0" smtClean="0"/>
              <a:t>7am Gates open</a:t>
            </a:r>
          </a:p>
          <a:p>
            <a:r>
              <a:rPr lang="en-US" dirty="0" smtClean="0"/>
              <a:t>8am Briefing &amp; Helmet Check</a:t>
            </a:r>
          </a:p>
          <a:p>
            <a:r>
              <a:rPr lang="en-US" dirty="0" smtClean="0"/>
              <a:t>8:20 Jog</a:t>
            </a:r>
          </a:p>
          <a:p>
            <a:r>
              <a:rPr lang="en-US" dirty="0" smtClean="0"/>
              <a:t>8:45 Turnout Inspections Start</a:t>
            </a:r>
          </a:p>
          <a:p>
            <a:r>
              <a:rPr lang="en-US" dirty="0" smtClean="0"/>
              <a:t>9:45 First Rides start</a:t>
            </a:r>
          </a:p>
          <a:p>
            <a:r>
              <a:rPr lang="en-US" dirty="0" smtClean="0"/>
              <a:t>12:30 Lunch break</a:t>
            </a:r>
          </a:p>
          <a:p>
            <a:r>
              <a:rPr lang="en-US" dirty="0" smtClean="0"/>
              <a:t>1:00 Second Rides start</a:t>
            </a:r>
          </a:p>
          <a:p>
            <a:r>
              <a:rPr lang="en-US" dirty="0" smtClean="0"/>
              <a:t>3:30 Musical Freestyles start</a:t>
            </a:r>
          </a:p>
          <a:p>
            <a:r>
              <a:rPr lang="en-US" dirty="0" smtClean="0"/>
              <a:t>4:15 Rides finished</a:t>
            </a:r>
          </a:p>
          <a:p>
            <a:r>
              <a:rPr lang="en-US" dirty="0" smtClean="0"/>
              <a:t>4:45 Awards</a:t>
            </a:r>
            <a:endParaRPr lang="en-US" dirty="0"/>
          </a:p>
        </p:txBody>
      </p:sp>
    </p:spTree>
    <p:extLst>
      <p:ext uri="{BB962C8B-B14F-4D97-AF65-F5344CB8AC3E}">
        <p14:creationId xmlns:p14="http://schemas.microsoft.com/office/powerpoint/2010/main" val="2421725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03385"/>
          </a:xfrm>
        </p:spPr>
        <p:txBody>
          <a:bodyPr>
            <a:normAutofit/>
          </a:bodyPr>
          <a:lstStyle/>
          <a:p>
            <a:r>
              <a:rPr lang="en-US" sz="3200" dirty="0" smtClean="0"/>
              <a:t>What do HM Judges do all day?</a:t>
            </a:r>
            <a:endParaRPr lang="en-US" sz="3200" dirty="0"/>
          </a:p>
        </p:txBody>
      </p:sp>
      <p:sp>
        <p:nvSpPr>
          <p:cNvPr id="3" name="Content Placeholder 2"/>
          <p:cNvSpPr>
            <a:spLocks noGrp="1"/>
          </p:cNvSpPr>
          <p:nvPr>
            <p:ph idx="1"/>
          </p:nvPr>
        </p:nvSpPr>
        <p:spPr>
          <a:xfrm>
            <a:off x="609599" y="1547446"/>
            <a:ext cx="6347714" cy="4493917"/>
          </a:xfrm>
        </p:spPr>
        <p:txBody>
          <a:bodyPr/>
          <a:lstStyle/>
          <a:p>
            <a:r>
              <a:rPr lang="en-US" dirty="0" smtClean="0"/>
              <a:t>There are 5 rounds of HM at every rally</a:t>
            </a:r>
          </a:p>
          <a:p>
            <a:pPr lvl="1"/>
            <a:r>
              <a:rPr lang="en-US" dirty="0" smtClean="0"/>
              <a:t>Setup &amp; Safety</a:t>
            </a:r>
          </a:p>
          <a:p>
            <a:pPr lvl="1"/>
            <a:r>
              <a:rPr lang="en-US" dirty="0" smtClean="0"/>
              <a:t>Turnout Inspections</a:t>
            </a:r>
          </a:p>
          <a:p>
            <a:pPr lvl="1"/>
            <a:r>
              <a:rPr lang="en-US" dirty="0" smtClean="0"/>
              <a:t>Required Equipment</a:t>
            </a:r>
          </a:p>
          <a:p>
            <a:pPr lvl="1"/>
            <a:r>
              <a:rPr lang="en-US" dirty="0" err="1" smtClean="0"/>
              <a:t>Turnbacks</a:t>
            </a:r>
            <a:r>
              <a:rPr lang="en-US" dirty="0" smtClean="0"/>
              <a:t>*</a:t>
            </a:r>
          </a:p>
          <a:p>
            <a:pPr lvl="1"/>
            <a:r>
              <a:rPr lang="en-US" dirty="0" smtClean="0"/>
              <a:t>Safety Checks*</a:t>
            </a:r>
          </a:p>
          <a:p>
            <a:pPr lvl="1"/>
            <a:r>
              <a:rPr lang="en-US" dirty="0" smtClean="0"/>
              <a:t>Vet Box (</a:t>
            </a:r>
            <a:r>
              <a:rPr lang="en-US" dirty="0" err="1" smtClean="0"/>
              <a:t>eventing</a:t>
            </a:r>
            <a:r>
              <a:rPr lang="en-US" dirty="0" smtClean="0"/>
              <a:t> only)*</a:t>
            </a:r>
          </a:p>
          <a:p>
            <a:r>
              <a:rPr lang="en-US" dirty="0" smtClean="0"/>
              <a:t>Each round has an HM scoresheet</a:t>
            </a:r>
          </a:p>
          <a:p>
            <a:pPr lvl="1"/>
            <a:r>
              <a:rPr lang="en-US" dirty="0" smtClean="0"/>
              <a:t>AHMJs record comments</a:t>
            </a:r>
          </a:p>
          <a:p>
            <a:pPr lvl="1"/>
            <a:r>
              <a:rPr lang="en-US" dirty="0" smtClean="0"/>
              <a:t>Chiefs score the sheets, post the scores, mediate inquiries</a:t>
            </a:r>
          </a:p>
          <a:p>
            <a:pPr lvl="1"/>
            <a:endParaRPr lang="en-US" dirty="0"/>
          </a:p>
          <a:p>
            <a:pPr marL="457200" lvl="1" indent="0">
              <a:buNone/>
            </a:pPr>
            <a:r>
              <a:rPr lang="en-US" dirty="0" smtClean="0"/>
              <a:t>*Scores are recorded on the Daily Sheets</a:t>
            </a:r>
            <a:endParaRPr lang="en-US" dirty="0"/>
          </a:p>
        </p:txBody>
      </p:sp>
    </p:spTree>
    <p:extLst>
      <p:ext uri="{BB962C8B-B14F-4D97-AF65-F5344CB8AC3E}">
        <p14:creationId xmlns:p14="http://schemas.microsoft.com/office/powerpoint/2010/main" val="296139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Negotiation</a:t>
            </a:r>
            <a:endParaRPr lang="en-US" dirty="0"/>
          </a:p>
        </p:txBody>
      </p:sp>
      <p:sp>
        <p:nvSpPr>
          <p:cNvPr id="4" name="Content Placeholder 2"/>
          <p:cNvSpPr>
            <a:spLocks noGrp="1"/>
          </p:cNvSpPr>
          <p:nvPr>
            <p:ph idx="1"/>
          </p:nvPr>
        </p:nvSpPr>
        <p:spPr>
          <a:xfrm>
            <a:off x="609599" y="1709530"/>
            <a:ext cx="6347714" cy="4331833"/>
          </a:xfrm>
        </p:spPr>
        <p:txBody>
          <a:bodyPr>
            <a:normAutofit/>
          </a:bodyPr>
          <a:lstStyle/>
          <a:p>
            <a:r>
              <a:rPr lang="en-US" dirty="0" smtClean="0"/>
              <a:t>7am Gates open</a:t>
            </a:r>
          </a:p>
          <a:p>
            <a:r>
              <a:rPr lang="en-US" dirty="0" smtClean="0"/>
              <a:t>8am Briefing</a:t>
            </a:r>
          </a:p>
          <a:p>
            <a:r>
              <a:rPr lang="en-US" dirty="0" smtClean="0"/>
              <a:t>9:00 Jog</a:t>
            </a:r>
          </a:p>
          <a:p>
            <a:r>
              <a:rPr lang="en-US" dirty="0" smtClean="0"/>
              <a:t>9:15 Turnout Inspections &amp; Helmet Checks</a:t>
            </a:r>
          </a:p>
          <a:p>
            <a:r>
              <a:rPr lang="en-US" dirty="0" smtClean="0"/>
              <a:t>10:00 First Rides start</a:t>
            </a:r>
          </a:p>
          <a:p>
            <a:r>
              <a:rPr lang="en-US" dirty="0" smtClean="0"/>
              <a:t>12:45 Lunch break</a:t>
            </a:r>
          </a:p>
          <a:p>
            <a:r>
              <a:rPr lang="en-US" dirty="0" smtClean="0"/>
              <a:t>1:15 Second Rides start</a:t>
            </a:r>
          </a:p>
          <a:p>
            <a:r>
              <a:rPr lang="en-US" dirty="0" smtClean="0"/>
              <a:t>3:45 Musical Freestyles start</a:t>
            </a:r>
          </a:p>
          <a:p>
            <a:r>
              <a:rPr lang="en-US" dirty="0" smtClean="0"/>
              <a:t>4:30 Rides finished</a:t>
            </a:r>
          </a:p>
          <a:p>
            <a:r>
              <a:rPr lang="en-US" dirty="0" smtClean="0"/>
              <a:t>5:00 Awards</a:t>
            </a:r>
            <a:endParaRPr lang="en-US" dirty="0"/>
          </a:p>
        </p:txBody>
      </p:sp>
    </p:spTree>
    <p:extLst>
      <p:ext uri="{BB962C8B-B14F-4D97-AF65-F5344CB8AC3E}">
        <p14:creationId xmlns:p14="http://schemas.microsoft.com/office/powerpoint/2010/main" val="648330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95130"/>
          </a:xfrm>
        </p:spPr>
        <p:txBody>
          <a:bodyPr/>
          <a:lstStyle/>
          <a:p>
            <a:r>
              <a:rPr lang="en-US" dirty="0" smtClean="0"/>
              <a:t>Tasks Tied to Ring Schedule</a:t>
            </a:r>
            <a:endParaRPr lang="en-US" dirty="0"/>
          </a:p>
        </p:txBody>
      </p:sp>
      <p:sp>
        <p:nvSpPr>
          <p:cNvPr id="3" name="Content Placeholder 2"/>
          <p:cNvSpPr>
            <a:spLocks noGrp="1"/>
          </p:cNvSpPr>
          <p:nvPr>
            <p:ph idx="1"/>
          </p:nvPr>
        </p:nvSpPr>
        <p:spPr>
          <a:xfrm>
            <a:off x="609598" y="1710016"/>
            <a:ext cx="6347714" cy="3880773"/>
          </a:xfrm>
        </p:spPr>
        <p:txBody>
          <a:bodyPr/>
          <a:lstStyle/>
          <a:p>
            <a:r>
              <a:rPr lang="en-US" dirty="0" smtClean="0"/>
              <a:t>Turnout: from 9:15 – 11:15</a:t>
            </a:r>
          </a:p>
          <a:p>
            <a:pPr lvl="1"/>
            <a:r>
              <a:rPr lang="en-US" dirty="0" smtClean="0"/>
              <a:t>3 judges</a:t>
            </a:r>
          </a:p>
          <a:p>
            <a:r>
              <a:rPr lang="en-US" dirty="0" smtClean="0"/>
              <a:t>Setup &amp; Safety: starting at 9am</a:t>
            </a:r>
          </a:p>
          <a:p>
            <a:pPr lvl="1"/>
            <a:r>
              <a:rPr lang="en-US" dirty="0" smtClean="0"/>
              <a:t>1 judge needs 1.5 hours</a:t>
            </a:r>
          </a:p>
          <a:p>
            <a:pPr lvl="1"/>
            <a:r>
              <a:rPr lang="en-US" dirty="0" smtClean="0"/>
              <a:t>2 judges need 40 minutes</a:t>
            </a:r>
          </a:p>
          <a:p>
            <a:r>
              <a:rPr lang="en-US" dirty="0" err="1" smtClean="0"/>
              <a:t>Turnbacks</a:t>
            </a:r>
            <a:r>
              <a:rPr lang="en-US" dirty="0" smtClean="0"/>
              <a:t>: start at 11:00</a:t>
            </a:r>
          </a:p>
          <a:p>
            <a:pPr lvl="1"/>
            <a:r>
              <a:rPr lang="en-US" dirty="0" smtClean="0"/>
              <a:t>First ride TB: 11:00-1:00pm</a:t>
            </a:r>
          </a:p>
          <a:p>
            <a:r>
              <a:rPr lang="en-US" dirty="0" smtClean="0"/>
              <a:t>Safety Checks: could start as early as 12:15</a:t>
            </a:r>
          </a:p>
          <a:p>
            <a:pPr lvl="1"/>
            <a:r>
              <a:rPr lang="en-US" dirty="0" smtClean="0"/>
              <a:t>Third rides start at 3:45 so Safeties probably finished by 3:15</a:t>
            </a:r>
          </a:p>
        </p:txBody>
      </p:sp>
    </p:spTree>
    <p:extLst>
      <p:ext uri="{BB962C8B-B14F-4D97-AF65-F5344CB8AC3E}">
        <p14:creationId xmlns:p14="http://schemas.microsoft.com/office/powerpoint/2010/main" val="1852744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755376" y="1113184"/>
          <a:ext cx="6294780" cy="3445568"/>
        </p:xfrm>
        <a:graphic>
          <a:graphicData uri="http://schemas.openxmlformats.org/drawingml/2006/table">
            <a:tbl>
              <a:tblPr>
                <a:tableStyleId>{5C22544A-7EE6-4342-B048-85BDC9FD1C3A}</a:tableStyleId>
              </a:tblPr>
              <a:tblGrid>
                <a:gridCol w="1049130"/>
                <a:gridCol w="1049130"/>
                <a:gridCol w="1049130"/>
                <a:gridCol w="1049130"/>
                <a:gridCol w="1049130"/>
                <a:gridCol w="1049130"/>
              </a:tblGrid>
              <a:tr h="430696">
                <a:tc>
                  <a:txBody>
                    <a:bodyPr/>
                    <a:lstStyle/>
                    <a:p>
                      <a:pPr algn="l" fontAlgn="b"/>
                      <a:r>
                        <a:rPr lang="en-US" sz="1400" u="none" strike="noStrike" dirty="0">
                          <a:effectLst/>
                        </a:rPr>
                        <a:t>Time</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Chief</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AHMJ 1</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dirty="0">
                          <a:effectLst/>
                        </a:rPr>
                        <a:t>AHMJ 2</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a:effectLst/>
                        </a:rPr>
                        <a:t>AHMJ 3</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a:effectLst/>
                        </a:rPr>
                        <a:t>AHMJ 4</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0696">
                <a:tc>
                  <a:txBody>
                    <a:bodyPr/>
                    <a:lstStyle/>
                    <a:p>
                      <a:pPr algn="r" fontAlgn="b"/>
                      <a:r>
                        <a:rPr lang="en-US" sz="1400" u="none" strike="noStrike">
                          <a:effectLst/>
                        </a:rPr>
                        <a:t>8:00</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gridSpan="5">
                  <a:txBody>
                    <a:bodyPr/>
                    <a:lstStyle/>
                    <a:p>
                      <a:pPr algn="ctr" fontAlgn="ctr"/>
                      <a:r>
                        <a:rPr lang="en-US" sz="1400" u="none" strike="noStrike" dirty="0">
                          <a:effectLst/>
                        </a:rPr>
                        <a:t>Briefing</a:t>
                      </a:r>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430696">
                <a:tc>
                  <a:txBody>
                    <a:bodyPr/>
                    <a:lstStyle/>
                    <a:p>
                      <a:pPr algn="r" fontAlgn="b"/>
                      <a:r>
                        <a:rPr lang="en-US" sz="1400" u="none" strike="noStrike" dirty="0">
                          <a:effectLst/>
                        </a:rPr>
                        <a:t>8:30</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430696">
                <a:tc>
                  <a:txBody>
                    <a:bodyPr/>
                    <a:lstStyle/>
                    <a:p>
                      <a:pPr algn="r" fontAlgn="b"/>
                      <a:r>
                        <a:rPr lang="en-US" sz="1400" u="none" strike="noStrike" dirty="0">
                          <a:effectLst/>
                        </a:rPr>
                        <a:t>9:00</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rPr>
                        <a:t>Jog</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fontAlgn="ctr"/>
                      <a:r>
                        <a:rPr lang="en-US" sz="1400" u="none" strike="noStrike" dirty="0">
                          <a:effectLst/>
                        </a:rPr>
                        <a:t>S&amp;S</a:t>
                      </a:r>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0696">
                <a:tc>
                  <a:txBody>
                    <a:bodyPr/>
                    <a:lstStyle/>
                    <a:p>
                      <a:pPr algn="r" fontAlgn="b"/>
                      <a:r>
                        <a:rPr lang="en-US" sz="1400" u="none" strike="noStrike">
                          <a:effectLst/>
                        </a:rPr>
                        <a:t>9:15</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fontAlgn="ctr"/>
                      <a:r>
                        <a:rPr lang="en-US" sz="1400" u="none" strike="noStrike">
                          <a:effectLst/>
                        </a:rPr>
                        <a:t>Turnout 1</a:t>
                      </a:r>
                      <a:endParaRPr lang="en-US"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fontAlgn="ctr"/>
                      <a:r>
                        <a:rPr lang="en-US" sz="1400" u="none" strike="noStrike">
                          <a:effectLst/>
                        </a:rPr>
                        <a:t>Turnout 2</a:t>
                      </a:r>
                      <a:endParaRPr lang="en-US"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fontAlgn="ctr"/>
                      <a:r>
                        <a:rPr lang="en-US" sz="1400" u="none" strike="noStrike" dirty="0">
                          <a:effectLst/>
                        </a:rPr>
                        <a:t>Turnout 3</a:t>
                      </a:r>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r>
              <a:tr h="430696">
                <a:tc>
                  <a:txBody>
                    <a:bodyPr/>
                    <a:lstStyle/>
                    <a:p>
                      <a:pPr algn="r" fontAlgn="b"/>
                      <a:r>
                        <a:rPr lang="en-US" sz="1400" u="none" strike="noStrike">
                          <a:effectLst/>
                        </a:rPr>
                        <a:t>9:30</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430696">
                <a:tc>
                  <a:txBody>
                    <a:bodyPr/>
                    <a:lstStyle/>
                    <a:p>
                      <a:pPr algn="r" fontAlgn="b"/>
                      <a:r>
                        <a:rPr lang="en-US" sz="1400" u="none" strike="noStrike">
                          <a:effectLst/>
                        </a:rPr>
                        <a:t>10:00</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430696">
                <a:tc>
                  <a:txBody>
                    <a:bodyPr/>
                    <a:lstStyle/>
                    <a:p>
                      <a:pPr algn="r" fontAlgn="b"/>
                      <a:r>
                        <a:rPr lang="en-US" sz="1400" u="none" strike="noStrike">
                          <a:effectLst/>
                        </a:rPr>
                        <a:t>10:15</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r>
            </a:tbl>
          </a:graphicData>
        </a:graphic>
      </p:graphicFrame>
    </p:spTree>
    <p:extLst>
      <p:ext uri="{BB962C8B-B14F-4D97-AF65-F5344CB8AC3E}">
        <p14:creationId xmlns:p14="http://schemas.microsoft.com/office/powerpoint/2010/main" val="2370974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532343" y="822387"/>
          <a:ext cx="7749212" cy="4476976"/>
        </p:xfrm>
        <a:graphic>
          <a:graphicData uri="http://schemas.openxmlformats.org/drawingml/2006/table">
            <a:tbl>
              <a:tblPr>
                <a:tableStyleId>{5C22544A-7EE6-4342-B048-85BDC9FD1C3A}</a:tableStyleId>
              </a:tblPr>
              <a:tblGrid>
                <a:gridCol w="843452"/>
                <a:gridCol w="843452"/>
                <a:gridCol w="1458468"/>
                <a:gridCol w="1458468"/>
                <a:gridCol w="1458468"/>
                <a:gridCol w="843452"/>
                <a:gridCol w="843452"/>
              </a:tblGrid>
              <a:tr h="559622">
                <a:tc>
                  <a:txBody>
                    <a:bodyPr/>
                    <a:lstStyle/>
                    <a:p>
                      <a:pPr algn="l" fontAlgn="b"/>
                      <a:r>
                        <a:rPr lang="en-US" sz="1400" u="none" strike="noStrike" dirty="0">
                          <a:effectLst/>
                        </a:rPr>
                        <a:t>Time</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Chief</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AHMJ 1</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AHMJ 2</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AHMJ 3</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AHMJ 4</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AHMJ 5</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9622">
                <a:tc>
                  <a:txBody>
                    <a:bodyPr/>
                    <a:lstStyle/>
                    <a:p>
                      <a:pPr algn="r" fontAlgn="b"/>
                      <a:r>
                        <a:rPr lang="en-US" sz="1400" u="none" strike="noStrike" dirty="0">
                          <a:effectLst/>
                        </a:rPr>
                        <a:t>8:00</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6">
                  <a:txBody>
                    <a:bodyPr/>
                    <a:lstStyle/>
                    <a:p>
                      <a:pPr algn="ctr" fontAlgn="ctr"/>
                      <a:r>
                        <a:rPr lang="en-US" sz="1400" u="none" strike="noStrike" dirty="0">
                          <a:effectLst/>
                        </a:rPr>
                        <a:t>Briefing</a:t>
                      </a:r>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559622">
                <a:tc>
                  <a:txBody>
                    <a:bodyPr/>
                    <a:lstStyle/>
                    <a:p>
                      <a:pPr algn="r" fontAlgn="b"/>
                      <a:r>
                        <a:rPr lang="en-US" sz="1400" u="none" strike="noStrike" dirty="0">
                          <a:effectLst/>
                        </a:rPr>
                        <a:t>8:30</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559622">
                <a:tc>
                  <a:txBody>
                    <a:bodyPr/>
                    <a:lstStyle/>
                    <a:p>
                      <a:pPr algn="r" fontAlgn="b"/>
                      <a:r>
                        <a:rPr lang="en-US" sz="1400" u="none" strike="noStrike" dirty="0">
                          <a:effectLst/>
                        </a:rPr>
                        <a:t>9:00</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Jog</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Barn</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400" u="none" strike="noStrike" dirty="0" smtClean="0">
                          <a:effectLst/>
                        </a:rPr>
                        <a:t>Problems</a:t>
                      </a:r>
                      <a:endParaRPr lang="en-US" sz="1400" b="0" i="0" u="none" strike="noStrike" dirty="0" smtClean="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5">
                  <a:txBody>
                    <a:bodyPr/>
                    <a:lstStyle/>
                    <a:p>
                      <a:pPr algn="ctr" fontAlgn="ctr"/>
                      <a:r>
                        <a:rPr lang="en-US" sz="1400" u="none" strike="noStrike" dirty="0">
                          <a:effectLst/>
                        </a:rPr>
                        <a:t>S&amp;S</a:t>
                      </a:r>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9622">
                <a:tc>
                  <a:txBody>
                    <a:bodyPr/>
                    <a:lstStyle/>
                    <a:p>
                      <a:pPr algn="r" fontAlgn="b"/>
                      <a:r>
                        <a:rPr lang="en-US" sz="1400" u="none" strike="noStrike" dirty="0">
                          <a:effectLst/>
                        </a:rPr>
                        <a:t>9:15</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ctr"/>
                      <a:r>
                        <a:rPr lang="en-US" sz="1400" u="none" strike="noStrike">
                          <a:effectLst/>
                        </a:rPr>
                        <a:t>Problems</a:t>
                      </a:r>
                      <a:endParaRPr lang="en-US"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ctr"/>
                      <a:r>
                        <a:rPr lang="en-US" sz="1400" u="none" strike="noStrike">
                          <a:effectLst/>
                        </a:rPr>
                        <a:t>Turnout 1</a:t>
                      </a:r>
                      <a:endParaRPr lang="en-US"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ctr"/>
                      <a:r>
                        <a:rPr lang="en-US" sz="1400" u="none" strike="noStrike">
                          <a:effectLst/>
                        </a:rPr>
                        <a:t>Turnout 2</a:t>
                      </a:r>
                      <a:endParaRPr lang="en-US"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ctr"/>
                      <a:r>
                        <a:rPr lang="en-US" sz="1400" u="none" strike="noStrike" dirty="0">
                          <a:effectLst/>
                        </a:rPr>
                        <a:t>Turnout 3</a:t>
                      </a:r>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rowSpan="4">
                  <a:txBody>
                    <a:bodyPr/>
                    <a:lstStyle/>
                    <a:p>
                      <a:pPr algn="ctr" fontAlgn="ctr"/>
                      <a:r>
                        <a:rPr lang="en-US" sz="1400" u="none" strike="noStrike" dirty="0">
                          <a:effectLst/>
                        </a:rPr>
                        <a:t>Barn</a:t>
                      </a:r>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9622">
                <a:tc>
                  <a:txBody>
                    <a:bodyPr/>
                    <a:lstStyle/>
                    <a:p>
                      <a:pPr algn="r" fontAlgn="b"/>
                      <a:r>
                        <a:rPr lang="en-US" sz="1400" u="none" strike="noStrike" dirty="0">
                          <a:effectLst/>
                        </a:rPr>
                        <a:t>9:30</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559622">
                <a:tc>
                  <a:txBody>
                    <a:bodyPr/>
                    <a:lstStyle/>
                    <a:p>
                      <a:pPr algn="r" fontAlgn="b"/>
                      <a:r>
                        <a:rPr lang="en-US" sz="1400" u="none" strike="noStrike" dirty="0">
                          <a:effectLst/>
                        </a:rPr>
                        <a:t>10:00</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559622">
                <a:tc>
                  <a:txBody>
                    <a:bodyPr/>
                    <a:lstStyle/>
                    <a:p>
                      <a:pPr algn="r" fontAlgn="b"/>
                      <a:r>
                        <a:rPr lang="en-US" sz="1400" u="none" strike="noStrike" dirty="0">
                          <a:effectLst/>
                        </a:rPr>
                        <a:t>10:15</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Scoring</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Notes/Problems</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Notes/Problems</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Notes/Problems</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tr>
            </a:tbl>
          </a:graphicData>
        </a:graphic>
      </p:graphicFrame>
    </p:spTree>
    <p:extLst>
      <p:ext uri="{BB962C8B-B14F-4D97-AF65-F5344CB8AC3E}">
        <p14:creationId xmlns:p14="http://schemas.microsoft.com/office/powerpoint/2010/main" val="16504240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527676" y="746639"/>
          <a:ext cx="7982477" cy="5020310"/>
        </p:xfrm>
        <a:graphic>
          <a:graphicData uri="http://schemas.openxmlformats.org/drawingml/2006/table">
            <a:tbl>
              <a:tblPr>
                <a:tableStyleId>{5C22544A-7EE6-4342-B048-85BDC9FD1C3A}</a:tableStyleId>
              </a:tblPr>
              <a:tblGrid>
                <a:gridCol w="835855"/>
                <a:gridCol w="893490"/>
                <a:gridCol w="1445333"/>
                <a:gridCol w="113603"/>
                <a:gridCol w="1511243"/>
                <a:gridCol w="1511243"/>
                <a:gridCol w="835855"/>
                <a:gridCol w="835855"/>
              </a:tblGrid>
              <a:tr h="257222">
                <a:tc>
                  <a:txBody>
                    <a:bodyPr/>
                    <a:lstStyle/>
                    <a:p>
                      <a:pPr algn="l" fontAlgn="b"/>
                      <a:r>
                        <a:rPr lang="en-US" sz="1400" u="none" strike="noStrike" dirty="0">
                          <a:effectLst/>
                        </a:rPr>
                        <a:t>Time</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Chief</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AHMJ 1</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l" fontAlgn="b"/>
                      <a:r>
                        <a:rPr lang="en-US" sz="1400" u="none" strike="noStrike">
                          <a:effectLst/>
                        </a:rPr>
                        <a:t>AHMJ 2</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l" fontAlgn="b"/>
                      <a:r>
                        <a:rPr lang="en-US" sz="1400" u="none" strike="noStrike">
                          <a:effectLst/>
                        </a:rPr>
                        <a:t>AHMJ 3</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AHMJ 4</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AHMJ 5</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7222">
                <a:tc>
                  <a:txBody>
                    <a:bodyPr/>
                    <a:lstStyle/>
                    <a:p>
                      <a:pPr algn="r" fontAlgn="b"/>
                      <a:r>
                        <a:rPr lang="en-US" sz="1400" u="none" strike="noStrike">
                          <a:effectLst/>
                        </a:rPr>
                        <a:t>8:00</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7">
                  <a:txBody>
                    <a:bodyPr/>
                    <a:lstStyle/>
                    <a:p>
                      <a:pPr algn="ctr" fontAlgn="ctr"/>
                      <a:r>
                        <a:rPr lang="en-US" sz="1400" u="none" strike="noStrike" dirty="0">
                          <a:effectLst/>
                        </a:rPr>
                        <a:t>Briefing</a:t>
                      </a:r>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257222">
                <a:tc>
                  <a:txBody>
                    <a:bodyPr/>
                    <a:lstStyle/>
                    <a:p>
                      <a:pPr algn="r" fontAlgn="b"/>
                      <a:r>
                        <a:rPr lang="en-US" sz="1400" u="none" strike="noStrike" dirty="0">
                          <a:effectLst/>
                        </a:rPr>
                        <a:t>8:30</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7"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257222">
                <a:tc>
                  <a:txBody>
                    <a:bodyPr/>
                    <a:lstStyle/>
                    <a:p>
                      <a:pPr algn="r" fontAlgn="b"/>
                      <a:r>
                        <a:rPr lang="en-US" sz="1400" u="none" strike="noStrike">
                          <a:effectLst/>
                        </a:rPr>
                        <a:t>9:00</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Jog</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l" fontAlgn="b"/>
                      <a:r>
                        <a:rPr lang="en-US" sz="1400" u="none" strike="noStrike">
                          <a:effectLst/>
                        </a:rPr>
                        <a:t>Barn</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400" u="none" strike="noStrike" dirty="0" smtClean="0">
                          <a:effectLst/>
                        </a:rPr>
                        <a:t>Problems</a:t>
                      </a:r>
                      <a:endParaRPr lang="en-US" sz="1400" b="0" i="0" u="none" strike="noStrike" dirty="0" smtClean="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5">
                  <a:txBody>
                    <a:bodyPr/>
                    <a:lstStyle/>
                    <a:p>
                      <a:pPr algn="ctr" fontAlgn="ctr"/>
                      <a:r>
                        <a:rPr lang="en-US" sz="1400" u="none" strike="noStrike">
                          <a:effectLst/>
                        </a:rPr>
                        <a:t>S&amp;S</a:t>
                      </a:r>
                      <a:endParaRPr lang="en-US"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7222">
                <a:tc>
                  <a:txBody>
                    <a:bodyPr/>
                    <a:lstStyle/>
                    <a:p>
                      <a:pPr algn="r" fontAlgn="b"/>
                      <a:r>
                        <a:rPr lang="en-US" sz="1400" u="none" strike="noStrike">
                          <a:effectLst/>
                        </a:rPr>
                        <a:t>9:15</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ctr"/>
                      <a:r>
                        <a:rPr lang="en-US" sz="1400" u="none" strike="noStrike">
                          <a:effectLst/>
                        </a:rPr>
                        <a:t>Problems</a:t>
                      </a:r>
                      <a:endParaRPr lang="en-US"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gridSpan="2">
                  <a:txBody>
                    <a:bodyPr/>
                    <a:lstStyle/>
                    <a:p>
                      <a:pPr algn="ctr" fontAlgn="ctr"/>
                      <a:r>
                        <a:rPr lang="en-US" sz="1400" u="none" strike="noStrike">
                          <a:effectLst/>
                        </a:rPr>
                        <a:t>Turnout 1</a:t>
                      </a:r>
                      <a:endParaRPr lang="en-US"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hMerge="1">
                  <a:txBody>
                    <a:bodyPr/>
                    <a:lstStyle/>
                    <a:p>
                      <a:pPr algn="ctr" fontAlgn="ctr"/>
                      <a:endParaRPr lang="en-US"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fontAlgn="ctr"/>
                      <a:r>
                        <a:rPr lang="en-US" sz="1400" u="none" strike="noStrike">
                          <a:effectLst/>
                        </a:rPr>
                        <a:t>Turnout 2</a:t>
                      </a:r>
                      <a:endParaRPr lang="en-US"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ctr"/>
                      <a:r>
                        <a:rPr lang="en-US" sz="1400" u="none" strike="noStrike" dirty="0">
                          <a:effectLst/>
                        </a:rPr>
                        <a:t>Turnout 3</a:t>
                      </a:r>
                      <a:endParaRPr lang="en-US"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rowSpan="4">
                  <a:txBody>
                    <a:bodyPr/>
                    <a:lstStyle/>
                    <a:p>
                      <a:pPr algn="ctr" fontAlgn="ctr"/>
                      <a:r>
                        <a:rPr lang="en-US" sz="1400" u="none" strike="noStrike">
                          <a:effectLst/>
                        </a:rPr>
                        <a:t>Barn</a:t>
                      </a:r>
                      <a:endParaRPr lang="en-US"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7222">
                <a:tc>
                  <a:txBody>
                    <a:bodyPr/>
                    <a:lstStyle/>
                    <a:p>
                      <a:pPr algn="r" fontAlgn="b"/>
                      <a:r>
                        <a:rPr lang="en-US" sz="1400" u="none" strike="noStrike" dirty="0">
                          <a:effectLst/>
                        </a:rPr>
                        <a:t>9:30</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57222">
                <a:tc>
                  <a:txBody>
                    <a:bodyPr/>
                    <a:lstStyle/>
                    <a:p>
                      <a:pPr algn="r" fontAlgn="b"/>
                      <a:r>
                        <a:rPr lang="en-US" sz="1400" u="none" strike="noStrike" dirty="0">
                          <a:effectLst/>
                        </a:rPr>
                        <a:t>10:00</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57222">
                <a:tc>
                  <a:txBody>
                    <a:bodyPr/>
                    <a:lstStyle/>
                    <a:p>
                      <a:pPr algn="r" fontAlgn="b"/>
                      <a:r>
                        <a:rPr lang="en-US" sz="1400" u="none" strike="noStrike">
                          <a:effectLst/>
                        </a:rPr>
                        <a:t>10:15</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Scoring</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l" fontAlgn="b"/>
                      <a:r>
                        <a:rPr lang="en-US" sz="1400" u="none" strike="noStrike">
                          <a:effectLst/>
                        </a:rPr>
                        <a:t>Notes/Problems</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a:effectLst/>
                        </a:rPr>
                        <a:t>Notes/Problems</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Notes/Problems</a:t>
                      </a:r>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tr>
              <a:tr h="257222">
                <a:tc>
                  <a:txBody>
                    <a:bodyPr/>
                    <a:lstStyle/>
                    <a:p>
                      <a:pPr algn="r" fontAlgn="b"/>
                      <a:r>
                        <a:rPr lang="en-US" sz="1400" u="none" strike="noStrike">
                          <a:effectLst/>
                        </a:rPr>
                        <a:t>10:30</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Scoring</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ctr"/>
                      <a:endParaRPr lang="en-US"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fontAlgn="ctr"/>
                      <a:r>
                        <a:rPr lang="en-US" sz="1400" u="none" strike="noStrike">
                          <a:effectLst/>
                        </a:rPr>
                        <a:t>RE</a:t>
                      </a:r>
                      <a:endParaRPr lang="en-US"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Notes</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7222">
                <a:tc>
                  <a:txBody>
                    <a:bodyPr/>
                    <a:lstStyle/>
                    <a:p>
                      <a:pPr algn="r" fontAlgn="b"/>
                      <a:r>
                        <a:rPr lang="en-US" sz="1400" u="none" strike="noStrike">
                          <a:effectLst/>
                        </a:rPr>
                        <a:t>11:00</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gridSpan="2">
                  <a:txBody>
                    <a:bodyPr/>
                    <a:lstStyle/>
                    <a:p>
                      <a:pPr algn="ctr" fontAlgn="ctr"/>
                      <a:r>
                        <a:rPr lang="en-US" sz="1400" u="none" strike="noStrike">
                          <a:effectLst/>
                        </a:rPr>
                        <a:t>Turnbacks</a:t>
                      </a:r>
                      <a:endParaRPr lang="en-US"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hMerge="1">
                  <a:txBody>
                    <a:bodyPr/>
                    <a:lstStyle/>
                    <a:p>
                      <a:endParaRPr lang="en-US"/>
                    </a:p>
                  </a:txBody>
                  <a:tcPr/>
                </a:tc>
                <a:tc vMerge="1">
                  <a:txBody>
                    <a:bodyPr/>
                    <a:lstStyle/>
                    <a:p>
                      <a:endParaRPr lang="en-US"/>
                    </a:p>
                  </a:txBody>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7222">
                <a:tc>
                  <a:txBody>
                    <a:bodyPr/>
                    <a:lstStyle/>
                    <a:p>
                      <a:pPr algn="r" fontAlgn="b"/>
                      <a:r>
                        <a:rPr lang="en-US" sz="1400" u="none" strike="noStrike">
                          <a:effectLst/>
                        </a:rPr>
                        <a:t>11:30</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7222">
                <a:tc>
                  <a:txBody>
                    <a:bodyPr/>
                    <a:lstStyle/>
                    <a:p>
                      <a:pPr algn="r" fontAlgn="b"/>
                      <a:r>
                        <a:rPr lang="en-US" sz="1400" u="none" strike="noStrike">
                          <a:effectLst/>
                        </a:rPr>
                        <a:t>12:00</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Scoring</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en-US"/>
                    </a:p>
                  </a:txBody>
                  <a:tcPr/>
                </a:tc>
                <a:tc hMerge="1" v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a:effectLst/>
                        </a:rPr>
                        <a:t>Notes</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3768">
                <a:tc>
                  <a:txBody>
                    <a:bodyPr/>
                    <a:lstStyle/>
                    <a:p>
                      <a:pPr algn="r" fontAlgn="b"/>
                      <a:r>
                        <a:rPr lang="en-US" sz="1400" u="none" strike="noStrike">
                          <a:effectLst/>
                        </a:rPr>
                        <a:t>12:30</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algn="ctr" fontAlgn="ctr"/>
                      <a:r>
                        <a:rPr lang="en-US" sz="1400" u="none" strike="noStrike">
                          <a:effectLst/>
                        </a:rPr>
                        <a:t>Turnback/Safety</a:t>
                      </a:r>
                      <a:endParaRPr lang="en-US"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3768">
                <a:tc>
                  <a:txBody>
                    <a:bodyPr/>
                    <a:lstStyle/>
                    <a:p>
                      <a:pPr algn="r" fontAlgn="b"/>
                      <a:r>
                        <a:rPr lang="en-US" sz="1400" u="none" strike="noStrike">
                          <a:effectLst/>
                        </a:rPr>
                        <a:t>1:00</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en-US"/>
                    </a:p>
                  </a:txBody>
                  <a:tcPr/>
                </a:tc>
                <a:tc hMerge="1" v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7222">
                <a:tc>
                  <a:txBody>
                    <a:bodyPr/>
                    <a:lstStyle/>
                    <a:p>
                      <a:pPr algn="r" fontAlgn="b"/>
                      <a:r>
                        <a:rPr lang="en-US" sz="1400" u="none" strike="noStrike">
                          <a:effectLst/>
                        </a:rPr>
                        <a:t>1:30</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Scoring</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l" fontAlgn="b"/>
                      <a:r>
                        <a:rPr lang="en-US" sz="1400" u="none" strike="noStrike">
                          <a:effectLst/>
                        </a:rPr>
                        <a:t>Notes</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ctr"/>
                      <a:endParaRPr lang="en-US"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fontAlgn="ctr"/>
                      <a:r>
                        <a:rPr lang="en-US" sz="1400" u="none" strike="noStrike">
                          <a:effectLst/>
                        </a:rPr>
                        <a:t>Safety Check</a:t>
                      </a:r>
                      <a:endParaRPr lang="en-US"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7222">
                <a:tc>
                  <a:txBody>
                    <a:bodyPr/>
                    <a:lstStyle/>
                    <a:p>
                      <a:pPr algn="r" fontAlgn="b"/>
                      <a:r>
                        <a:rPr lang="en-US" sz="1400" u="none" strike="noStrike">
                          <a:effectLst/>
                        </a:rPr>
                        <a:t>2:00</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vMerge="1">
                  <a:txBody>
                    <a:bodyPr/>
                    <a:lstStyle/>
                    <a:p>
                      <a:endParaRPr lang="en-US"/>
                    </a:p>
                  </a:txBody>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7222">
                <a:tc>
                  <a:txBody>
                    <a:bodyPr/>
                    <a:lstStyle/>
                    <a:p>
                      <a:pPr algn="r" fontAlgn="b"/>
                      <a:r>
                        <a:rPr lang="en-US" sz="1400" u="none" strike="noStrike">
                          <a:effectLst/>
                        </a:rPr>
                        <a:t>2:30</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vMerge="1">
                  <a:txBody>
                    <a:bodyPr/>
                    <a:lstStyle/>
                    <a:p>
                      <a:endParaRPr lang="en-US"/>
                    </a:p>
                  </a:txBody>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7222">
                <a:tc>
                  <a:txBody>
                    <a:bodyPr/>
                    <a:lstStyle/>
                    <a:p>
                      <a:pPr algn="r" fontAlgn="b"/>
                      <a:r>
                        <a:rPr lang="en-US" sz="1400" u="none" strike="noStrike">
                          <a:effectLst/>
                        </a:rPr>
                        <a:t>3:00</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vMerge="1">
                  <a:txBody>
                    <a:bodyPr/>
                    <a:lstStyle/>
                    <a:p>
                      <a:endParaRPr lang="en-US"/>
                    </a:p>
                  </a:txBody>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7222">
                <a:tc>
                  <a:txBody>
                    <a:bodyPr/>
                    <a:lstStyle/>
                    <a:p>
                      <a:pPr algn="r" fontAlgn="b"/>
                      <a:r>
                        <a:rPr lang="en-US" sz="1400" u="none" strike="noStrike">
                          <a:effectLst/>
                        </a:rPr>
                        <a:t>3:30</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Scoring</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400" u="none" strike="noStrike">
                          <a:effectLst/>
                        </a:rPr>
                        <a:t>Notes</a:t>
                      </a:r>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8406117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603276" y="228605"/>
          <a:ext cx="7605541" cy="5456577"/>
        </p:xfrm>
        <a:graphic>
          <a:graphicData uri="http://schemas.openxmlformats.org/drawingml/2006/table">
            <a:tbl>
              <a:tblPr>
                <a:tableStyleId>{5C22544A-7EE6-4342-B048-85BDC9FD1C3A}</a:tableStyleId>
              </a:tblPr>
              <a:tblGrid>
                <a:gridCol w="565068"/>
                <a:gridCol w="885867"/>
                <a:gridCol w="1547750"/>
                <a:gridCol w="1499457"/>
                <a:gridCol w="1499457"/>
                <a:gridCol w="722075"/>
                <a:gridCol w="885867"/>
              </a:tblGrid>
              <a:tr h="253386">
                <a:tc>
                  <a:txBody>
                    <a:bodyPr/>
                    <a:lstStyle/>
                    <a:p>
                      <a:pPr algn="l" fontAlgn="b"/>
                      <a:r>
                        <a:rPr lang="en-US" sz="1400" u="none" strike="noStrike" dirty="0">
                          <a:effectLst/>
                        </a:rPr>
                        <a:t>Time</a:t>
                      </a:r>
                      <a:endParaRPr lang="en-US" sz="1400" b="0" i="0" u="none" strike="noStrike" dirty="0">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Chief</a:t>
                      </a:r>
                      <a:endParaRPr lang="en-US" sz="1400" b="0" i="0" u="none" strike="noStrike" dirty="0">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AHMJ 1</a:t>
                      </a:r>
                      <a:endParaRPr lang="en-US" sz="1400" b="0" i="0" u="none" strike="noStrike" dirty="0">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AHMJ 2</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AHMJ 3</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AHMJ 4</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AHMJ 5</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7771">
                <a:tc>
                  <a:txBody>
                    <a:bodyPr/>
                    <a:lstStyle/>
                    <a:p>
                      <a:pPr algn="r" fontAlgn="b"/>
                      <a:r>
                        <a:rPr lang="en-US" sz="1400" u="none" strike="noStrike">
                          <a:effectLst/>
                        </a:rPr>
                        <a:t>8:00</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6">
                  <a:txBody>
                    <a:bodyPr/>
                    <a:lstStyle/>
                    <a:p>
                      <a:pPr algn="ctr" fontAlgn="ctr"/>
                      <a:r>
                        <a:rPr lang="en-US" sz="1400" u="none" strike="noStrike" dirty="0">
                          <a:effectLst/>
                        </a:rPr>
                        <a:t>Briefing</a:t>
                      </a:r>
                      <a:endParaRPr lang="en-US" sz="1400" b="0" i="0" u="none" strike="noStrike" dirty="0">
                        <a:solidFill>
                          <a:srgbClr val="000000"/>
                        </a:solidFill>
                        <a:effectLst/>
                        <a:latin typeface="Calibri" panose="020F0502020204030204" pitchFamily="34" charset="0"/>
                      </a:endParaRPr>
                    </a:p>
                  </a:txBody>
                  <a:tcPr marL="8821" marR="8821" marT="88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247771">
                <a:tc>
                  <a:txBody>
                    <a:bodyPr/>
                    <a:lstStyle/>
                    <a:p>
                      <a:pPr algn="r" fontAlgn="b"/>
                      <a:r>
                        <a:rPr lang="en-US" sz="1400" u="none" strike="noStrike" dirty="0">
                          <a:effectLst/>
                        </a:rPr>
                        <a:t>8:30</a:t>
                      </a:r>
                      <a:endParaRPr lang="en-US" sz="1400" b="0" i="0" u="none" strike="noStrike" dirty="0">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247771">
                <a:tc>
                  <a:txBody>
                    <a:bodyPr/>
                    <a:lstStyle/>
                    <a:p>
                      <a:pPr algn="r" fontAlgn="b"/>
                      <a:r>
                        <a:rPr lang="en-US" sz="1400" u="none" strike="noStrike">
                          <a:effectLst/>
                        </a:rPr>
                        <a:t>9:00</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Jog</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Barn</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400" u="none" strike="noStrike" dirty="0" smtClean="0">
                          <a:effectLst/>
                        </a:rPr>
                        <a:t>Problems</a:t>
                      </a:r>
                      <a:endParaRPr lang="en-US" sz="1400" b="0" i="0" u="none" strike="noStrike" dirty="0">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5">
                  <a:txBody>
                    <a:bodyPr/>
                    <a:lstStyle/>
                    <a:p>
                      <a:pPr algn="ctr" fontAlgn="ctr"/>
                      <a:r>
                        <a:rPr lang="en-US" sz="1400" u="none" strike="noStrike">
                          <a:effectLst/>
                        </a:rPr>
                        <a:t>S&amp;S</a:t>
                      </a:r>
                      <a:endParaRPr lang="en-US" sz="1400" b="0" i="0" u="none" strike="noStrike">
                        <a:solidFill>
                          <a:srgbClr val="000000"/>
                        </a:solidFill>
                        <a:effectLst/>
                        <a:latin typeface="Calibri" panose="020F0502020204030204" pitchFamily="34" charset="0"/>
                      </a:endParaRPr>
                    </a:p>
                  </a:txBody>
                  <a:tcPr marL="8821" marR="8821" marT="88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7771">
                <a:tc>
                  <a:txBody>
                    <a:bodyPr/>
                    <a:lstStyle/>
                    <a:p>
                      <a:pPr algn="r" fontAlgn="b"/>
                      <a:r>
                        <a:rPr lang="en-US" sz="1400" u="none" strike="noStrike">
                          <a:effectLst/>
                        </a:rPr>
                        <a:t>9:15</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ctr"/>
                      <a:r>
                        <a:rPr lang="en-US" sz="1400" u="none" strike="noStrike">
                          <a:effectLst/>
                        </a:rPr>
                        <a:t>Problems</a:t>
                      </a:r>
                      <a:endParaRPr lang="en-US" sz="1400" b="0" i="0" u="none" strike="noStrike">
                        <a:solidFill>
                          <a:srgbClr val="000000"/>
                        </a:solidFill>
                        <a:effectLst/>
                        <a:latin typeface="Calibri" panose="020F0502020204030204" pitchFamily="34" charset="0"/>
                      </a:endParaRPr>
                    </a:p>
                  </a:txBody>
                  <a:tcPr marL="8821" marR="8821" marT="88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ctr"/>
                      <a:r>
                        <a:rPr lang="en-US" sz="1400" u="none" strike="noStrike" dirty="0">
                          <a:effectLst/>
                        </a:rPr>
                        <a:t>Turnout 1</a:t>
                      </a:r>
                      <a:endParaRPr lang="en-US" sz="1400" b="0" i="0" u="none" strike="noStrike" dirty="0">
                        <a:solidFill>
                          <a:srgbClr val="000000"/>
                        </a:solidFill>
                        <a:effectLst/>
                        <a:latin typeface="Calibri" panose="020F0502020204030204" pitchFamily="34" charset="0"/>
                      </a:endParaRPr>
                    </a:p>
                  </a:txBody>
                  <a:tcPr marL="8821" marR="8821" marT="88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ctr"/>
                      <a:r>
                        <a:rPr lang="en-US" sz="1400" u="none" strike="noStrike">
                          <a:effectLst/>
                        </a:rPr>
                        <a:t>Turnout 2</a:t>
                      </a:r>
                      <a:endParaRPr lang="en-US" sz="1400" b="0" i="0" u="none" strike="noStrike">
                        <a:solidFill>
                          <a:srgbClr val="000000"/>
                        </a:solidFill>
                        <a:effectLst/>
                        <a:latin typeface="Calibri" panose="020F0502020204030204" pitchFamily="34" charset="0"/>
                      </a:endParaRPr>
                    </a:p>
                  </a:txBody>
                  <a:tcPr marL="8821" marR="8821" marT="88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ctr"/>
                      <a:r>
                        <a:rPr lang="en-US" sz="1400" u="none" strike="noStrike" dirty="0">
                          <a:effectLst/>
                        </a:rPr>
                        <a:t>Turnout 3</a:t>
                      </a:r>
                      <a:endParaRPr lang="en-US" sz="1400" b="0" i="0" u="none" strike="noStrike" dirty="0">
                        <a:solidFill>
                          <a:srgbClr val="000000"/>
                        </a:solidFill>
                        <a:effectLst/>
                        <a:latin typeface="Calibri" panose="020F0502020204030204" pitchFamily="34" charset="0"/>
                      </a:endParaRPr>
                    </a:p>
                  </a:txBody>
                  <a:tcPr marL="8821" marR="8821" marT="88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rowSpan="6">
                  <a:txBody>
                    <a:bodyPr/>
                    <a:lstStyle/>
                    <a:p>
                      <a:pPr algn="ctr" fontAlgn="ctr"/>
                      <a:r>
                        <a:rPr lang="en-US" sz="1400" u="none" strike="noStrike">
                          <a:effectLst/>
                        </a:rPr>
                        <a:t>Barn</a:t>
                      </a:r>
                      <a:endParaRPr lang="en-US" sz="1400" b="0" i="0" u="none" strike="noStrike">
                        <a:solidFill>
                          <a:srgbClr val="000000"/>
                        </a:solidFill>
                        <a:effectLst/>
                        <a:latin typeface="Calibri" panose="020F0502020204030204" pitchFamily="34" charset="0"/>
                      </a:endParaRPr>
                    </a:p>
                  </a:txBody>
                  <a:tcPr marL="8821" marR="8821" marT="88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7771">
                <a:tc>
                  <a:txBody>
                    <a:bodyPr/>
                    <a:lstStyle/>
                    <a:p>
                      <a:pPr algn="r" fontAlgn="b"/>
                      <a:r>
                        <a:rPr lang="en-US" sz="1400" u="none" strike="noStrike" dirty="0">
                          <a:effectLst/>
                        </a:rPr>
                        <a:t>9:30</a:t>
                      </a:r>
                      <a:endParaRPr lang="en-US" sz="1400" b="0" i="0" u="none" strike="noStrike" dirty="0">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47771">
                <a:tc>
                  <a:txBody>
                    <a:bodyPr/>
                    <a:lstStyle/>
                    <a:p>
                      <a:pPr algn="r" fontAlgn="b"/>
                      <a:r>
                        <a:rPr lang="en-US" sz="1400" u="none" strike="noStrike" dirty="0">
                          <a:effectLst/>
                        </a:rPr>
                        <a:t>10:00</a:t>
                      </a:r>
                      <a:endParaRPr lang="en-US" sz="1400" b="0" i="0" u="none" strike="noStrike" dirty="0">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47771">
                <a:tc>
                  <a:txBody>
                    <a:bodyPr/>
                    <a:lstStyle/>
                    <a:p>
                      <a:pPr algn="r" fontAlgn="b"/>
                      <a:r>
                        <a:rPr lang="en-US" sz="1400" u="none" strike="noStrike">
                          <a:effectLst/>
                        </a:rPr>
                        <a:t>10:15</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Scoring</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Notes/Problems</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Notes/Problems</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Notes/Problems</a:t>
                      </a:r>
                      <a:endParaRPr lang="en-US" sz="1400" b="0" i="0" u="none" strike="noStrike" dirty="0">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tr>
              <a:tr h="247771">
                <a:tc>
                  <a:txBody>
                    <a:bodyPr/>
                    <a:lstStyle/>
                    <a:p>
                      <a:pPr algn="r" fontAlgn="b"/>
                      <a:r>
                        <a:rPr lang="en-US" sz="1400" u="none" strike="noStrike">
                          <a:effectLst/>
                        </a:rPr>
                        <a:t>10:30</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Scoring</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Problems</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ctr"/>
                      <a:r>
                        <a:rPr lang="en-US" sz="1400" u="none" strike="noStrike">
                          <a:effectLst/>
                        </a:rPr>
                        <a:t>RE</a:t>
                      </a:r>
                      <a:endParaRPr lang="en-US" sz="1400" b="0" i="0" u="none" strike="noStrike">
                        <a:solidFill>
                          <a:srgbClr val="000000"/>
                        </a:solidFill>
                        <a:effectLst/>
                        <a:latin typeface="Calibri" panose="020F0502020204030204" pitchFamily="34" charset="0"/>
                      </a:endParaRPr>
                    </a:p>
                  </a:txBody>
                  <a:tcPr marL="8821" marR="8821" marT="88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Notes</a:t>
                      </a:r>
                      <a:endParaRPr lang="en-US" sz="1400" b="0" i="0" u="none" strike="noStrike" dirty="0">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r>
              <a:tr h="247771">
                <a:tc>
                  <a:txBody>
                    <a:bodyPr/>
                    <a:lstStyle/>
                    <a:p>
                      <a:pPr algn="r" fontAlgn="b"/>
                      <a:r>
                        <a:rPr lang="en-US" sz="1400" u="none" strike="noStrike">
                          <a:effectLst/>
                        </a:rPr>
                        <a:t>11:00</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en-US" sz="1400" u="none" strike="noStrike">
                          <a:effectLst/>
                        </a:rPr>
                        <a:t>Problems</a:t>
                      </a:r>
                      <a:endParaRPr lang="en-US" sz="1400" b="0" i="0" u="none" strike="noStrike">
                        <a:solidFill>
                          <a:srgbClr val="000000"/>
                        </a:solidFill>
                        <a:effectLst/>
                        <a:latin typeface="Calibri" panose="020F0502020204030204" pitchFamily="34" charset="0"/>
                      </a:endParaRPr>
                    </a:p>
                  </a:txBody>
                  <a:tcPr marL="8821" marR="8821" marT="88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en-US" sz="1400" u="none" strike="noStrike">
                          <a:effectLst/>
                        </a:rPr>
                        <a:t>Turnbacks</a:t>
                      </a:r>
                      <a:endParaRPr lang="en-US" sz="1400" b="0" i="0" u="none" strike="noStrike">
                        <a:solidFill>
                          <a:srgbClr val="000000"/>
                        </a:solidFill>
                        <a:effectLst/>
                        <a:latin typeface="Calibri" panose="020F0502020204030204" pitchFamily="34" charset="0"/>
                      </a:endParaRPr>
                    </a:p>
                  </a:txBody>
                  <a:tcPr marL="8821" marR="8821" marT="88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a:txBody>
                    <a:bodyPr/>
                    <a:lstStyle/>
                    <a:p>
                      <a:pPr algn="l" fontAlgn="b"/>
                      <a:r>
                        <a:rPr lang="en-US" sz="1400" u="none" strike="noStrike">
                          <a:effectLst/>
                        </a:rPr>
                        <a:t>Lunch</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r>
              <a:tr h="247771">
                <a:tc>
                  <a:txBody>
                    <a:bodyPr/>
                    <a:lstStyle/>
                    <a:p>
                      <a:pPr algn="r" fontAlgn="b"/>
                      <a:r>
                        <a:rPr lang="en-US" sz="1400" u="none" strike="noStrike">
                          <a:effectLst/>
                        </a:rPr>
                        <a:t>11:30</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ctr"/>
                      <a:r>
                        <a:rPr lang="en-US" sz="1400" u="none" strike="noStrike">
                          <a:effectLst/>
                        </a:rPr>
                        <a:t>Barn</a:t>
                      </a:r>
                      <a:endParaRPr lang="en-US" sz="1400" b="0" i="0" u="none" strike="noStrike">
                        <a:solidFill>
                          <a:srgbClr val="000000"/>
                        </a:solidFill>
                        <a:effectLst/>
                        <a:latin typeface="Calibri" panose="020F0502020204030204" pitchFamily="34" charset="0"/>
                      </a:endParaRPr>
                    </a:p>
                  </a:txBody>
                  <a:tcPr marL="8821" marR="8821" marT="88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Lunch</a:t>
                      </a:r>
                      <a:endParaRPr lang="en-US" sz="1400" b="0" i="0" u="none" strike="noStrike" dirty="0">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7771">
                <a:tc>
                  <a:txBody>
                    <a:bodyPr/>
                    <a:lstStyle/>
                    <a:p>
                      <a:pPr algn="r" fontAlgn="b"/>
                      <a:r>
                        <a:rPr lang="en-US" sz="1400" u="none" strike="noStrike">
                          <a:effectLst/>
                        </a:rPr>
                        <a:t>12:00</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Scoring</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Lunch</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Notes</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Turnbacks</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a:txBody>
                    <a:bodyPr/>
                    <a:lstStyle/>
                    <a:p>
                      <a:pPr algn="l" fontAlgn="b"/>
                      <a:r>
                        <a:rPr lang="en-US" sz="1400" u="none" strike="noStrike" dirty="0">
                          <a:effectLst/>
                        </a:rPr>
                        <a:t>Problems</a:t>
                      </a:r>
                      <a:endParaRPr lang="en-US" sz="1400" b="0" i="0" u="none" strike="noStrike" dirty="0">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7771">
                <a:tc>
                  <a:txBody>
                    <a:bodyPr/>
                    <a:lstStyle/>
                    <a:p>
                      <a:pPr algn="r" fontAlgn="b"/>
                      <a:r>
                        <a:rPr lang="en-US" sz="1400" u="none" strike="noStrike">
                          <a:effectLst/>
                        </a:rPr>
                        <a:t>12:30</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Lunch</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en-US" sz="1400" u="none" strike="noStrike">
                          <a:effectLst/>
                        </a:rPr>
                        <a:t>Turnback/Safety</a:t>
                      </a:r>
                      <a:endParaRPr lang="en-US" sz="1400" b="0" i="0" u="none" strike="noStrike">
                        <a:solidFill>
                          <a:srgbClr val="000000"/>
                        </a:solidFill>
                        <a:effectLst/>
                        <a:latin typeface="Calibri" panose="020F0502020204030204" pitchFamily="34" charset="0"/>
                      </a:endParaRPr>
                    </a:p>
                  </a:txBody>
                  <a:tcPr marL="8821" marR="8821" marT="88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Lunch</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Problems</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a:txBody>
                    <a:bodyPr/>
                    <a:lstStyle/>
                    <a:p>
                      <a:pPr algn="l" fontAlgn="b"/>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7771">
                <a:tc>
                  <a:txBody>
                    <a:bodyPr/>
                    <a:lstStyle/>
                    <a:p>
                      <a:pPr algn="r" fontAlgn="b"/>
                      <a:r>
                        <a:rPr lang="en-US" sz="1400" u="none" strike="noStrike">
                          <a:effectLst/>
                        </a:rPr>
                        <a:t>1:00</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Problems</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a:txBody>
                    <a:bodyPr/>
                    <a:lstStyle/>
                    <a:p>
                      <a:pPr algn="l" fontAlgn="b"/>
                      <a:r>
                        <a:rPr lang="en-US" sz="1400" u="none" strike="noStrike">
                          <a:effectLst/>
                        </a:rPr>
                        <a:t>Barn</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7771">
                <a:tc>
                  <a:txBody>
                    <a:bodyPr/>
                    <a:lstStyle/>
                    <a:p>
                      <a:pPr algn="r" fontAlgn="b"/>
                      <a:r>
                        <a:rPr lang="en-US" sz="1400" u="none" strike="noStrike">
                          <a:effectLst/>
                        </a:rPr>
                        <a:t>1:30</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Scoring</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Notes</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algn="ctr" fontAlgn="ctr"/>
                      <a:r>
                        <a:rPr lang="en-US" sz="1400" u="none" strike="noStrike">
                          <a:effectLst/>
                        </a:rPr>
                        <a:t>Safety Check</a:t>
                      </a:r>
                      <a:endParaRPr lang="en-US" sz="1400" b="0" i="0" u="none" strike="noStrike">
                        <a:solidFill>
                          <a:srgbClr val="000000"/>
                        </a:solidFill>
                        <a:effectLst/>
                        <a:latin typeface="Calibri" panose="020F0502020204030204" pitchFamily="34" charset="0"/>
                      </a:endParaRPr>
                    </a:p>
                  </a:txBody>
                  <a:tcPr marL="8821" marR="8821" marT="88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Problems</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Barn</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7771">
                <a:tc>
                  <a:txBody>
                    <a:bodyPr/>
                    <a:lstStyle/>
                    <a:p>
                      <a:pPr algn="r" fontAlgn="b"/>
                      <a:r>
                        <a:rPr lang="en-US" sz="1400" u="none" strike="noStrike">
                          <a:effectLst/>
                        </a:rPr>
                        <a:t>2:00</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ctr"/>
                      <a:r>
                        <a:rPr lang="en-US" sz="1400" u="none" strike="noStrike">
                          <a:effectLst/>
                        </a:rPr>
                        <a:t>Problems</a:t>
                      </a:r>
                      <a:endParaRPr lang="en-US" sz="1400" b="0" i="0" u="none" strike="noStrike">
                        <a:solidFill>
                          <a:srgbClr val="000000"/>
                        </a:solidFill>
                        <a:effectLst/>
                        <a:latin typeface="Calibri" panose="020F0502020204030204" pitchFamily="34" charset="0"/>
                      </a:endParaRPr>
                    </a:p>
                  </a:txBody>
                  <a:tcPr marL="8821" marR="8821" marT="88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pPr algn="ctr" fontAlgn="ctr"/>
                      <a:r>
                        <a:rPr lang="en-US" sz="1400" u="none" strike="noStrike">
                          <a:effectLst/>
                        </a:rPr>
                        <a:t>Barn</a:t>
                      </a:r>
                      <a:endParaRPr lang="en-US" sz="1400" b="0" i="0" u="none" strike="noStrike">
                        <a:solidFill>
                          <a:srgbClr val="000000"/>
                        </a:solidFill>
                        <a:effectLst/>
                        <a:latin typeface="Calibri" panose="020F0502020204030204" pitchFamily="34" charset="0"/>
                      </a:endParaRPr>
                    </a:p>
                  </a:txBody>
                  <a:tcPr marL="8821" marR="8821" marT="88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a:txBody>
                    <a:bodyPr/>
                    <a:lstStyle/>
                    <a:p>
                      <a:pPr algn="l" fontAlgn="b"/>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7771">
                <a:tc>
                  <a:txBody>
                    <a:bodyPr/>
                    <a:lstStyle/>
                    <a:p>
                      <a:pPr algn="r" fontAlgn="b"/>
                      <a:r>
                        <a:rPr lang="en-US" sz="1400" u="none" strike="noStrike">
                          <a:effectLst/>
                        </a:rPr>
                        <a:t>2:30</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7771">
                <a:tc>
                  <a:txBody>
                    <a:bodyPr/>
                    <a:lstStyle/>
                    <a:p>
                      <a:pPr algn="r" fontAlgn="b"/>
                      <a:r>
                        <a:rPr lang="en-US" sz="1400" u="none" strike="noStrike">
                          <a:effectLst/>
                        </a:rPr>
                        <a:t>3:00</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7771">
                <a:tc>
                  <a:txBody>
                    <a:bodyPr/>
                    <a:lstStyle/>
                    <a:p>
                      <a:pPr algn="r" fontAlgn="b"/>
                      <a:r>
                        <a:rPr lang="en-US" sz="1400" u="none" strike="noStrike">
                          <a:effectLst/>
                        </a:rPr>
                        <a:t>3:30</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Scoring</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a:txBody>
                    <a:bodyPr/>
                    <a:lstStyle/>
                    <a:p>
                      <a:pPr algn="l" fontAlgn="b"/>
                      <a:r>
                        <a:rPr lang="en-US" sz="1400" u="none" strike="noStrike">
                          <a:effectLst/>
                        </a:rPr>
                        <a:t>Notes</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Problems</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7771">
                <a:tc>
                  <a:txBody>
                    <a:bodyPr/>
                    <a:lstStyle/>
                    <a:p>
                      <a:pPr algn="r" fontAlgn="b"/>
                      <a:r>
                        <a:rPr lang="en-US" sz="1400" u="none" strike="noStrike">
                          <a:effectLst/>
                        </a:rPr>
                        <a:t>4:00</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en-US" sz="1400" u="none" strike="noStrike">
                          <a:effectLst/>
                        </a:rPr>
                        <a:t>Problems</a:t>
                      </a:r>
                      <a:endParaRPr lang="en-US" sz="1400" b="0" i="0" u="none" strike="noStrike">
                        <a:solidFill>
                          <a:srgbClr val="000000"/>
                        </a:solidFill>
                        <a:effectLst/>
                        <a:latin typeface="Calibri" panose="020F0502020204030204" pitchFamily="34" charset="0"/>
                      </a:endParaRPr>
                    </a:p>
                  </a:txBody>
                  <a:tcPr marL="8821" marR="8821" marT="88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a:txBody>
                    <a:bodyPr/>
                    <a:lstStyle/>
                    <a:p>
                      <a:pPr algn="l" fontAlgn="b"/>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7771">
                <a:tc>
                  <a:txBody>
                    <a:bodyPr/>
                    <a:lstStyle/>
                    <a:p>
                      <a:pPr algn="r" fontAlgn="b"/>
                      <a:r>
                        <a:rPr lang="en-US" sz="1400" u="none" strike="noStrike">
                          <a:effectLst/>
                        </a:rPr>
                        <a:t>4:30</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tc>
                  <a:txBody>
                    <a:bodyPr/>
                    <a:lstStyle/>
                    <a:p>
                      <a:pPr algn="l" fontAlgn="b"/>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7771">
                <a:tc>
                  <a:txBody>
                    <a:bodyPr/>
                    <a:lstStyle/>
                    <a:p>
                      <a:pPr algn="r" fontAlgn="b"/>
                      <a:r>
                        <a:rPr lang="en-US" sz="1400" u="none" strike="noStrike">
                          <a:effectLst/>
                        </a:rPr>
                        <a:t>5:00</a:t>
                      </a:r>
                      <a:endParaRPr lang="en-US" sz="1400" b="0" i="0" u="none" strike="noStrike">
                        <a:solidFill>
                          <a:srgbClr val="000000"/>
                        </a:solidFill>
                        <a:effectLst/>
                        <a:latin typeface="Calibri" panose="020F0502020204030204" pitchFamily="34" charset="0"/>
                      </a:endParaRPr>
                    </a:p>
                  </a:txBody>
                  <a:tcPr marL="8821" marR="8821" marT="88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fontAlgn="ctr"/>
                      <a:r>
                        <a:rPr lang="en-US" sz="1400" u="none" strike="noStrike" dirty="0">
                          <a:effectLst/>
                        </a:rPr>
                        <a:t>Awards</a:t>
                      </a:r>
                      <a:endParaRPr lang="en-US" sz="1400" b="0" i="0" u="none" strike="noStrike" dirty="0">
                        <a:solidFill>
                          <a:srgbClr val="000000"/>
                        </a:solidFill>
                        <a:effectLst/>
                        <a:latin typeface="Calibri" panose="020F0502020204030204" pitchFamily="34" charset="0"/>
                      </a:endParaRPr>
                    </a:p>
                  </a:txBody>
                  <a:tcPr marL="8821" marR="8821" marT="882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Content Placeholder 2"/>
          <p:cNvSpPr>
            <a:spLocks noGrp="1"/>
          </p:cNvSpPr>
          <p:nvPr>
            <p:ph idx="1"/>
          </p:nvPr>
        </p:nvSpPr>
        <p:spPr>
          <a:xfrm>
            <a:off x="715617" y="5768311"/>
            <a:ext cx="6347714" cy="806754"/>
          </a:xfrm>
        </p:spPr>
        <p:txBody>
          <a:bodyPr/>
          <a:lstStyle/>
          <a:p>
            <a:r>
              <a:rPr lang="en-US" dirty="0" smtClean="0"/>
              <a:t>When should morning scores be posted?</a:t>
            </a:r>
          </a:p>
          <a:p>
            <a:r>
              <a:rPr lang="en-US" dirty="0" smtClean="0"/>
              <a:t>When should afternoon scores be posted?</a:t>
            </a:r>
            <a:endParaRPr lang="en-US" dirty="0"/>
          </a:p>
        </p:txBody>
      </p:sp>
    </p:spTree>
    <p:extLst>
      <p:ext uri="{BB962C8B-B14F-4D97-AF65-F5344CB8AC3E}">
        <p14:creationId xmlns:p14="http://schemas.microsoft.com/office/powerpoint/2010/main" val="21590709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357809" y="437328"/>
          <a:ext cx="7653582" cy="6171289"/>
        </p:xfrm>
        <a:graphic>
          <a:graphicData uri="http://schemas.openxmlformats.org/drawingml/2006/table">
            <a:tbl>
              <a:tblPr>
                <a:tableStyleId>{5C22544A-7EE6-4342-B048-85BDC9FD1C3A}</a:tableStyleId>
              </a:tblPr>
              <a:tblGrid>
                <a:gridCol w="571542"/>
                <a:gridCol w="896978"/>
                <a:gridCol w="1515456"/>
                <a:gridCol w="1468120"/>
                <a:gridCol w="1468120"/>
                <a:gridCol w="866683"/>
                <a:gridCol w="866683"/>
              </a:tblGrid>
              <a:tr h="287069">
                <a:tc>
                  <a:txBody>
                    <a:bodyPr/>
                    <a:lstStyle/>
                    <a:p>
                      <a:pPr algn="l" fontAlgn="b"/>
                      <a:r>
                        <a:rPr lang="en-US" sz="1400" u="none" strike="noStrike" dirty="0">
                          <a:effectLst/>
                        </a:rPr>
                        <a:t>Time</a:t>
                      </a:r>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Chief</a:t>
                      </a:r>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AHMJ 1</a:t>
                      </a:r>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AHMJ 2</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AHMJ 3</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AHMJ 4</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AHMJ 5</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1810">
                <a:tc>
                  <a:txBody>
                    <a:bodyPr/>
                    <a:lstStyle/>
                    <a:p>
                      <a:pPr algn="r" fontAlgn="b"/>
                      <a:r>
                        <a:rPr lang="en-US" sz="1400" u="none" strike="noStrike">
                          <a:effectLst/>
                        </a:rPr>
                        <a:t>8:00</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6">
                  <a:txBody>
                    <a:bodyPr/>
                    <a:lstStyle/>
                    <a:p>
                      <a:pPr algn="ctr" fontAlgn="ctr"/>
                      <a:r>
                        <a:rPr lang="en-US" sz="1400" u="none" strike="noStrike" dirty="0">
                          <a:effectLst/>
                        </a:rPr>
                        <a:t>Briefing</a:t>
                      </a:r>
                      <a:endParaRPr lang="en-US" sz="1400" b="0" i="0" u="none" strike="noStrike" dirty="0">
                        <a:solidFill>
                          <a:srgbClr val="000000"/>
                        </a:solidFill>
                        <a:effectLst/>
                        <a:latin typeface="Calibri" panose="020F0502020204030204" pitchFamily="34" charset="0"/>
                      </a:endParaRPr>
                    </a:p>
                  </a:txBody>
                  <a:tcPr marL="8086" marR="8086" marT="80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231810">
                <a:tc>
                  <a:txBody>
                    <a:bodyPr/>
                    <a:lstStyle/>
                    <a:p>
                      <a:pPr algn="r" fontAlgn="b"/>
                      <a:r>
                        <a:rPr lang="en-US" sz="1400" u="none" strike="noStrike" dirty="0">
                          <a:effectLst/>
                        </a:rPr>
                        <a:t>8:30</a:t>
                      </a:r>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231810">
                <a:tc>
                  <a:txBody>
                    <a:bodyPr/>
                    <a:lstStyle/>
                    <a:p>
                      <a:pPr algn="r" fontAlgn="b"/>
                      <a:r>
                        <a:rPr lang="en-US" sz="1400" u="none" strike="noStrike">
                          <a:effectLst/>
                        </a:rPr>
                        <a:t>9:00</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Jog</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Barn</a:t>
                      </a:r>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400" u="none" strike="noStrike" dirty="0" smtClean="0">
                          <a:effectLst/>
                        </a:rPr>
                        <a:t>Problems</a:t>
                      </a:r>
                      <a:endParaRPr lang="en-US" sz="1400" b="0" i="0" u="none" strike="noStrike" dirty="0" smtClean="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5">
                  <a:txBody>
                    <a:bodyPr/>
                    <a:lstStyle/>
                    <a:p>
                      <a:pPr algn="ctr" fontAlgn="ctr"/>
                      <a:r>
                        <a:rPr lang="en-US" sz="1400" u="none" strike="noStrike">
                          <a:effectLst/>
                        </a:rPr>
                        <a:t>S&amp;S</a:t>
                      </a:r>
                      <a:endParaRPr lang="en-US" sz="1400" b="0" i="0" u="none" strike="noStrike">
                        <a:solidFill>
                          <a:srgbClr val="000000"/>
                        </a:solidFill>
                        <a:effectLst/>
                        <a:latin typeface="Calibri" panose="020F0502020204030204" pitchFamily="34" charset="0"/>
                      </a:endParaRPr>
                    </a:p>
                  </a:txBody>
                  <a:tcPr marL="8086" marR="8086" marT="80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1810">
                <a:tc>
                  <a:txBody>
                    <a:bodyPr/>
                    <a:lstStyle/>
                    <a:p>
                      <a:pPr algn="r" fontAlgn="b"/>
                      <a:r>
                        <a:rPr lang="en-US" sz="1400" u="none" strike="noStrike">
                          <a:effectLst/>
                        </a:rPr>
                        <a:t>9:15</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ctr"/>
                      <a:r>
                        <a:rPr lang="en-US" sz="1400" u="none" strike="noStrike">
                          <a:effectLst/>
                        </a:rPr>
                        <a:t>Problems</a:t>
                      </a:r>
                      <a:endParaRPr lang="en-US" sz="1400" b="0" i="0" u="none" strike="noStrike">
                        <a:solidFill>
                          <a:srgbClr val="000000"/>
                        </a:solidFill>
                        <a:effectLst/>
                        <a:latin typeface="Calibri" panose="020F0502020204030204" pitchFamily="34" charset="0"/>
                      </a:endParaRPr>
                    </a:p>
                  </a:txBody>
                  <a:tcPr marL="8086" marR="8086" marT="80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ctr"/>
                      <a:r>
                        <a:rPr lang="en-US" sz="1400" u="none" strike="noStrike">
                          <a:effectLst/>
                        </a:rPr>
                        <a:t>Turnout 1</a:t>
                      </a:r>
                      <a:endParaRPr lang="en-US" sz="1400" b="0" i="0" u="none" strike="noStrike">
                        <a:solidFill>
                          <a:srgbClr val="000000"/>
                        </a:solidFill>
                        <a:effectLst/>
                        <a:latin typeface="Calibri" panose="020F0502020204030204" pitchFamily="34" charset="0"/>
                      </a:endParaRPr>
                    </a:p>
                  </a:txBody>
                  <a:tcPr marL="8086" marR="8086" marT="80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ctr"/>
                      <a:r>
                        <a:rPr lang="en-US" sz="1400" u="none" strike="noStrike" dirty="0">
                          <a:effectLst/>
                        </a:rPr>
                        <a:t>Turnout 2</a:t>
                      </a:r>
                      <a:endParaRPr lang="en-US" sz="1400" b="0" i="0" u="none" strike="noStrike" dirty="0">
                        <a:solidFill>
                          <a:srgbClr val="000000"/>
                        </a:solidFill>
                        <a:effectLst/>
                        <a:latin typeface="Calibri" panose="020F0502020204030204" pitchFamily="34" charset="0"/>
                      </a:endParaRPr>
                    </a:p>
                  </a:txBody>
                  <a:tcPr marL="8086" marR="8086" marT="80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ctr"/>
                      <a:r>
                        <a:rPr lang="en-US" sz="1400" u="none" strike="noStrike">
                          <a:effectLst/>
                        </a:rPr>
                        <a:t>Turnout 3</a:t>
                      </a:r>
                      <a:endParaRPr lang="en-US" sz="1400" b="0" i="0" u="none" strike="noStrike">
                        <a:solidFill>
                          <a:srgbClr val="000000"/>
                        </a:solidFill>
                        <a:effectLst/>
                        <a:latin typeface="Calibri" panose="020F0502020204030204" pitchFamily="34" charset="0"/>
                      </a:endParaRPr>
                    </a:p>
                  </a:txBody>
                  <a:tcPr marL="8086" marR="8086" marT="80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rowSpan="5">
                  <a:txBody>
                    <a:bodyPr/>
                    <a:lstStyle/>
                    <a:p>
                      <a:pPr algn="ctr" fontAlgn="ctr"/>
                      <a:r>
                        <a:rPr lang="en-US" sz="1400" u="none" strike="noStrike">
                          <a:effectLst/>
                        </a:rPr>
                        <a:t>Barn</a:t>
                      </a:r>
                      <a:endParaRPr lang="en-US" sz="1400" b="0" i="0" u="none" strike="noStrike">
                        <a:solidFill>
                          <a:srgbClr val="000000"/>
                        </a:solidFill>
                        <a:effectLst/>
                        <a:latin typeface="Calibri" panose="020F0502020204030204" pitchFamily="34" charset="0"/>
                      </a:endParaRPr>
                    </a:p>
                  </a:txBody>
                  <a:tcPr marL="8086" marR="8086" marT="80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1810">
                <a:tc>
                  <a:txBody>
                    <a:bodyPr/>
                    <a:lstStyle/>
                    <a:p>
                      <a:pPr algn="r" fontAlgn="b"/>
                      <a:r>
                        <a:rPr lang="en-US" sz="1400" u="none" strike="noStrike" dirty="0">
                          <a:effectLst/>
                        </a:rPr>
                        <a:t>9:30</a:t>
                      </a:r>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31810">
                <a:tc>
                  <a:txBody>
                    <a:bodyPr/>
                    <a:lstStyle/>
                    <a:p>
                      <a:pPr algn="r" fontAlgn="b"/>
                      <a:r>
                        <a:rPr lang="en-US" sz="1400" u="none" strike="noStrike" dirty="0">
                          <a:effectLst/>
                        </a:rPr>
                        <a:t>10:00</a:t>
                      </a:r>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87069">
                <a:tc>
                  <a:txBody>
                    <a:bodyPr/>
                    <a:lstStyle/>
                    <a:p>
                      <a:pPr algn="r" fontAlgn="b"/>
                      <a:r>
                        <a:rPr lang="en-US" sz="1400" u="none" strike="noStrike">
                          <a:effectLst/>
                        </a:rPr>
                        <a:t>10:15</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Scoring</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Notes/Problems</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Notes/Problems</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Notes/Problems</a:t>
                      </a:r>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tr>
              <a:tr h="287069">
                <a:tc>
                  <a:txBody>
                    <a:bodyPr/>
                    <a:lstStyle/>
                    <a:p>
                      <a:pPr algn="r" fontAlgn="b"/>
                      <a:r>
                        <a:rPr lang="en-US" sz="1400" u="none" strike="noStrike">
                          <a:effectLst/>
                        </a:rPr>
                        <a:t>10:30</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Scoring</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Problems</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400" u="none" strike="noStrike">
                          <a:effectLst/>
                        </a:rPr>
                        <a:t>RE</a:t>
                      </a:r>
                      <a:endParaRPr lang="en-US" sz="1400" b="0" i="0" u="none" strike="noStrike">
                        <a:solidFill>
                          <a:srgbClr val="000000"/>
                        </a:solidFill>
                        <a:effectLst/>
                        <a:latin typeface="Calibri" panose="020F0502020204030204" pitchFamily="34" charset="0"/>
                      </a:endParaRPr>
                    </a:p>
                  </a:txBody>
                  <a:tcPr marL="8086" marR="8086" marT="80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Notes</a:t>
                      </a:r>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r>
              <a:tr h="231810">
                <a:tc>
                  <a:txBody>
                    <a:bodyPr/>
                    <a:lstStyle/>
                    <a:p>
                      <a:pPr algn="r" fontAlgn="b"/>
                      <a:r>
                        <a:rPr lang="en-US" sz="1400" u="none" strike="noStrike">
                          <a:effectLst/>
                        </a:rPr>
                        <a:t>11:00</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fontAlgn="b"/>
                      <a:r>
                        <a:rPr lang="en-US" sz="1400" u="none" strike="noStrike" dirty="0">
                          <a:effectLst/>
                        </a:rPr>
                        <a:t>11:00 Scores posted: S&amp;S and Turnout</a:t>
                      </a:r>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7069">
                <a:tc>
                  <a:txBody>
                    <a:bodyPr/>
                    <a:lstStyle/>
                    <a:p>
                      <a:pPr algn="r" fontAlgn="b"/>
                      <a:r>
                        <a:rPr lang="en-US" sz="1400" u="none" strike="noStrike">
                          <a:effectLst/>
                        </a:rPr>
                        <a:t>11:00</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Inquiry</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en-US" sz="1400" u="none" strike="noStrike">
                          <a:effectLst/>
                        </a:rPr>
                        <a:t>Turnbacks</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en-US" sz="1400" u="none" strike="noStrike">
                          <a:effectLst/>
                        </a:rPr>
                        <a:t>RE</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Lunch</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Problems</a:t>
                      </a:r>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Barn</a:t>
                      </a:r>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7069">
                <a:tc>
                  <a:txBody>
                    <a:bodyPr/>
                    <a:lstStyle/>
                    <a:p>
                      <a:pPr algn="r" fontAlgn="b"/>
                      <a:r>
                        <a:rPr lang="en-US" sz="1400" u="none" strike="noStrike">
                          <a:effectLst/>
                        </a:rPr>
                        <a:t>11:30</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Problems</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tc>
                  <a:txBody>
                    <a:bodyPr/>
                    <a:lstStyle/>
                    <a:p>
                      <a:pPr algn="l" fontAlgn="b"/>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b"/>
                      <a:r>
                        <a:rPr lang="en-US" sz="1400" u="none" strike="noStrike">
                          <a:effectLst/>
                        </a:rPr>
                        <a:t>Barn</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Lunch</a:t>
                      </a:r>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7069">
                <a:tc>
                  <a:txBody>
                    <a:bodyPr/>
                    <a:lstStyle/>
                    <a:p>
                      <a:pPr algn="r" fontAlgn="b"/>
                      <a:r>
                        <a:rPr lang="en-US" sz="1400" u="none" strike="noStrike">
                          <a:effectLst/>
                        </a:rPr>
                        <a:t>12:00</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Scoring</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Lunch</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Notes</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Turnbacks</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a:txBody>
                    <a:bodyPr/>
                    <a:lstStyle/>
                    <a:p>
                      <a:pPr algn="l" fontAlgn="b"/>
                      <a:r>
                        <a:rPr lang="en-US" sz="1400" u="none" strike="noStrike" dirty="0">
                          <a:effectLst/>
                        </a:rPr>
                        <a:t>Problems</a:t>
                      </a:r>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1810">
                <a:tc>
                  <a:txBody>
                    <a:bodyPr/>
                    <a:lstStyle/>
                    <a:p>
                      <a:pPr algn="r" fontAlgn="b"/>
                      <a:r>
                        <a:rPr lang="en-US" sz="1400" u="none" strike="noStrike">
                          <a:effectLst/>
                        </a:rPr>
                        <a:t>12:30</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Lunch</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en-US" sz="1400" u="none" strike="noStrike">
                          <a:effectLst/>
                        </a:rPr>
                        <a:t>Turnback/Safety</a:t>
                      </a:r>
                      <a:endParaRPr lang="en-US" sz="1400" b="0" i="0" u="none" strike="noStrike">
                        <a:solidFill>
                          <a:srgbClr val="000000"/>
                        </a:solidFill>
                        <a:effectLst/>
                        <a:latin typeface="Calibri" panose="020F0502020204030204" pitchFamily="34" charset="0"/>
                      </a:endParaRPr>
                    </a:p>
                  </a:txBody>
                  <a:tcPr marL="8086" marR="8086" marT="80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Lunch</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Problems</a:t>
                      </a:r>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7069">
                <a:tc>
                  <a:txBody>
                    <a:bodyPr/>
                    <a:lstStyle/>
                    <a:p>
                      <a:pPr algn="r" fontAlgn="b"/>
                      <a:r>
                        <a:rPr lang="en-US" sz="1400" u="none" strike="noStrike">
                          <a:effectLst/>
                        </a:rPr>
                        <a:t>1:00</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Problems</a:t>
                      </a:r>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a:txBody>
                    <a:bodyPr/>
                    <a:lstStyle/>
                    <a:p>
                      <a:pPr algn="l" fontAlgn="b"/>
                      <a:r>
                        <a:rPr lang="en-US" sz="1400" u="none" strike="noStrike">
                          <a:effectLst/>
                        </a:rPr>
                        <a:t>Barn</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7069">
                <a:tc>
                  <a:txBody>
                    <a:bodyPr/>
                    <a:lstStyle/>
                    <a:p>
                      <a:pPr algn="r" fontAlgn="b"/>
                      <a:r>
                        <a:rPr lang="en-US" sz="1400" u="none" strike="noStrike">
                          <a:effectLst/>
                        </a:rPr>
                        <a:t>1:30</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Scoring</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Notes</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algn="ctr" fontAlgn="ctr"/>
                      <a:r>
                        <a:rPr lang="en-US" sz="1400" u="none" strike="noStrike">
                          <a:effectLst/>
                        </a:rPr>
                        <a:t>Safety Check</a:t>
                      </a:r>
                      <a:endParaRPr lang="en-US" sz="1400" b="0" i="0" u="none" strike="noStrike">
                        <a:solidFill>
                          <a:srgbClr val="000000"/>
                        </a:solidFill>
                        <a:effectLst/>
                        <a:latin typeface="Calibri" panose="020F0502020204030204" pitchFamily="34" charset="0"/>
                      </a:endParaRPr>
                    </a:p>
                  </a:txBody>
                  <a:tcPr marL="8086" marR="8086" marT="80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Problems</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Barn</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1810">
                <a:tc>
                  <a:txBody>
                    <a:bodyPr/>
                    <a:lstStyle/>
                    <a:p>
                      <a:pPr algn="r" fontAlgn="b"/>
                      <a:r>
                        <a:rPr lang="en-US" sz="1400" u="none" strike="noStrike">
                          <a:effectLst/>
                        </a:rPr>
                        <a:t>2:00</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ctr"/>
                      <a:r>
                        <a:rPr lang="en-US" sz="1400" u="none" strike="noStrike">
                          <a:effectLst/>
                        </a:rPr>
                        <a:t>Problems</a:t>
                      </a:r>
                      <a:endParaRPr lang="en-US" sz="1400" b="0" i="0" u="none" strike="noStrike">
                        <a:solidFill>
                          <a:srgbClr val="000000"/>
                        </a:solidFill>
                        <a:effectLst/>
                        <a:latin typeface="Calibri" panose="020F0502020204030204" pitchFamily="34" charset="0"/>
                      </a:endParaRPr>
                    </a:p>
                  </a:txBody>
                  <a:tcPr marL="8086" marR="8086" marT="80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algn="ctr" fontAlgn="ctr"/>
                      <a:r>
                        <a:rPr lang="en-US" sz="1400" u="none" strike="noStrike">
                          <a:effectLst/>
                        </a:rPr>
                        <a:t>Barn</a:t>
                      </a:r>
                      <a:endParaRPr lang="en-US" sz="1400" b="0" i="0" u="none" strike="noStrike">
                        <a:solidFill>
                          <a:srgbClr val="000000"/>
                        </a:solidFill>
                        <a:effectLst/>
                        <a:latin typeface="Calibri" panose="020F0502020204030204" pitchFamily="34" charset="0"/>
                      </a:endParaRPr>
                    </a:p>
                  </a:txBody>
                  <a:tcPr marL="8086" marR="8086" marT="80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a:txBody>
                    <a:bodyPr/>
                    <a:lstStyle/>
                    <a:p>
                      <a:pPr algn="l" fontAlgn="b"/>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1810">
                <a:tc>
                  <a:txBody>
                    <a:bodyPr/>
                    <a:lstStyle/>
                    <a:p>
                      <a:pPr algn="r" fontAlgn="b"/>
                      <a:r>
                        <a:rPr lang="en-US" sz="1400" u="none" strike="noStrike">
                          <a:effectLst/>
                        </a:rPr>
                        <a:t>2:30</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1810">
                <a:tc>
                  <a:txBody>
                    <a:bodyPr/>
                    <a:lstStyle/>
                    <a:p>
                      <a:pPr algn="r" fontAlgn="b"/>
                      <a:r>
                        <a:rPr lang="en-US" sz="1400" u="none" strike="noStrike">
                          <a:effectLst/>
                        </a:rPr>
                        <a:t>3:00</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7069">
                <a:tc>
                  <a:txBody>
                    <a:bodyPr/>
                    <a:lstStyle/>
                    <a:p>
                      <a:pPr algn="r" fontAlgn="b"/>
                      <a:r>
                        <a:rPr lang="en-US" sz="1400" u="none" strike="noStrike">
                          <a:effectLst/>
                        </a:rPr>
                        <a:t>3:30</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Scoring</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a:txBody>
                    <a:bodyPr/>
                    <a:lstStyle/>
                    <a:p>
                      <a:pPr algn="l" fontAlgn="b"/>
                      <a:r>
                        <a:rPr lang="en-US" sz="1400" u="none" strike="noStrike">
                          <a:effectLst/>
                        </a:rPr>
                        <a:t>Notes</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Problems</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1810">
                <a:tc>
                  <a:txBody>
                    <a:bodyPr/>
                    <a:lstStyle/>
                    <a:p>
                      <a:pPr algn="r" fontAlgn="b"/>
                      <a:r>
                        <a:rPr lang="en-US" sz="1400" u="none" strike="noStrike">
                          <a:effectLst/>
                        </a:rPr>
                        <a:t>3:45</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fontAlgn="ctr"/>
                      <a:r>
                        <a:rPr lang="en-US" sz="1400" u="none" strike="noStrike" dirty="0">
                          <a:effectLst/>
                        </a:rPr>
                        <a:t>3: 45 Scores posted: RE &amp; Dailies</a:t>
                      </a:r>
                      <a:endParaRPr lang="en-US" sz="1400" b="0" i="0" u="none" strike="noStrike" dirty="0">
                        <a:solidFill>
                          <a:srgbClr val="000000"/>
                        </a:solidFill>
                        <a:effectLst/>
                        <a:latin typeface="Calibri" panose="020F0502020204030204" pitchFamily="34" charset="0"/>
                      </a:endParaRPr>
                    </a:p>
                  </a:txBody>
                  <a:tcPr marL="8086" marR="8086" marT="80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7069">
                <a:tc>
                  <a:txBody>
                    <a:bodyPr/>
                    <a:lstStyle/>
                    <a:p>
                      <a:pPr algn="r" fontAlgn="b"/>
                      <a:r>
                        <a:rPr lang="en-US" sz="1400" u="none" strike="noStrike">
                          <a:effectLst/>
                        </a:rPr>
                        <a:t>4:15</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Inquiry</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Barn</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Problems</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7069">
                <a:tc>
                  <a:txBody>
                    <a:bodyPr/>
                    <a:lstStyle/>
                    <a:p>
                      <a:pPr algn="r" fontAlgn="b"/>
                      <a:r>
                        <a:rPr lang="en-US" sz="1400" u="none" strike="noStrike">
                          <a:effectLst/>
                        </a:rPr>
                        <a:t>4:30</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Problems</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Barn</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1810">
                <a:tc>
                  <a:txBody>
                    <a:bodyPr/>
                    <a:lstStyle/>
                    <a:p>
                      <a:pPr algn="r" fontAlgn="b"/>
                      <a:r>
                        <a:rPr lang="en-US" sz="1400" u="none" strike="noStrike">
                          <a:effectLst/>
                        </a:rPr>
                        <a:t>5:00</a:t>
                      </a:r>
                      <a:endParaRPr lang="en-US" sz="1400" b="0" i="0" u="none" strike="noStrike">
                        <a:solidFill>
                          <a:srgbClr val="000000"/>
                        </a:solidFill>
                        <a:effectLst/>
                        <a:latin typeface="Calibri" panose="020F0502020204030204" pitchFamily="34" charset="0"/>
                      </a:endParaRPr>
                    </a:p>
                  </a:txBody>
                  <a:tcPr marL="8086" marR="8086" marT="808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fontAlgn="ctr"/>
                      <a:r>
                        <a:rPr lang="en-US" sz="1400" u="none" strike="noStrike" dirty="0">
                          <a:effectLst/>
                        </a:rPr>
                        <a:t>Awards</a:t>
                      </a:r>
                      <a:endParaRPr lang="en-US" sz="1400" b="0" i="0" u="none" strike="noStrike" dirty="0">
                        <a:solidFill>
                          <a:srgbClr val="000000"/>
                        </a:solidFill>
                        <a:effectLst/>
                        <a:latin typeface="Calibri" panose="020F0502020204030204" pitchFamily="34" charset="0"/>
                      </a:endParaRPr>
                    </a:p>
                  </a:txBody>
                  <a:tcPr marL="8086" marR="8086" marT="808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41025795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71723377"/>
              </p:ext>
            </p:extLst>
          </p:nvPr>
        </p:nvGraphicFramePr>
        <p:xfrm>
          <a:off x="208542" y="624563"/>
          <a:ext cx="8353935" cy="5146228"/>
        </p:xfrm>
        <a:graphic>
          <a:graphicData uri="http://schemas.openxmlformats.org/drawingml/2006/table">
            <a:tbl>
              <a:tblPr>
                <a:tableStyleId>{5C22544A-7EE6-4342-B048-85BDC9FD1C3A}</a:tableStyleId>
              </a:tblPr>
              <a:tblGrid>
                <a:gridCol w="540298"/>
                <a:gridCol w="1010628"/>
                <a:gridCol w="1455779"/>
                <a:gridCol w="1503096"/>
                <a:gridCol w="1455779"/>
                <a:gridCol w="1455779"/>
                <a:gridCol w="932576"/>
              </a:tblGrid>
              <a:tr h="465048">
                <a:tc>
                  <a:txBody>
                    <a:bodyPr/>
                    <a:lstStyle/>
                    <a:p>
                      <a:pPr algn="l" fontAlgn="b"/>
                      <a:endParaRPr lang="en-US" sz="1400" b="0" i="0" u="none" strike="noStrike" dirty="0">
                        <a:solidFill>
                          <a:srgbClr val="000000"/>
                        </a:solidFill>
                        <a:effectLst/>
                        <a:latin typeface="Calibri" panose="020F0502020204030204" pitchFamily="34" charset="0"/>
                      </a:endParaRPr>
                    </a:p>
                  </a:txBody>
                  <a:tcPr marL="2835" marR="2835" marT="2835" marB="0" anchor="b">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u="none" strike="noStrike" dirty="0">
                          <a:effectLst/>
                        </a:rPr>
                        <a:t>C.H.M. </a:t>
                      </a:r>
                      <a:endParaRPr lang="en-US" sz="1400" u="none" strike="noStrike" dirty="0" smtClean="0">
                        <a:effectLst/>
                      </a:endParaRPr>
                    </a:p>
                    <a:p>
                      <a:pPr algn="ctr" fontAlgn="b"/>
                      <a:r>
                        <a:rPr lang="en-US" sz="1400" u="none" strike="noStrike" dirty="0" smtClean="0">
                          <a:effectLst/>
                        </a:rPr>
                        <a:t>Jay</a:t>
                      </a:r>
                      <a:endParaRPr lang="en-US" sz="1400" b="0" i="0" u="none" strike="noStrike" dirty="0">
                        <a:solidFill>
                          <a:srgbClr val="000000"/>
                        </a:solidFill>
                        <a:effectLst/>
                        <a:latin typeface="Calibri" panose="020F0502020204030204" pitchFamily="34" charset="0"/>
                      </a:endParaRPr>
                    </a:p>
                  </a:txBody>
                  <a:tcPr marL="2835" marR="2835" marT="2835" marB="0" anchor="b">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u="none" strike="noStrike" dirty="0">
                          <a:effectLst/>
                        </a:rPr>
                        <a:t>Suzie </a:t>
                      </a:r>
                      <a:endParaRPr lang="en-US" sz="1400" u="none" strike="noStrike" dirty="0" smtClean="0">
                        <a:effectLst/>
                      </a:endParaRPr>
                    </a:p>
                    <a:p>
                      <a:pPr algn="ctr" fontAlgn="b"/>
                      <a:r>
                        <a:rPr lang="en-US" sz="1400" u="none" strike="noStrike" dirty="0" smtClean="0">
                          <a:effectLst/>
                        </a:rPr>
                        <a:t>Stalwart</a:t>
                      </a:r>
                      <a:endParaRPr lang="en-US" sz="1400" b="0" i="0" u="none" strike="noStrike" dirty="0">
                        <a:solidFill>
                          <a:srgbClr val="000000"/>
                        </a:solidFill>
                        <a:effectLst/>
                        <a:latin typeface="Calibri" panose="020F0502020204030204" pitchFamily="34" charset="0"/>
                      </a:endParaRPr>
                    </a:p>
                  </a:txBody>
                  <a:tcPr marL="2835" marR="2835" marT="2835" marB="0" anchor="b">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u="none" strike="noStrike" dirty="0" smtClean="0">
                          <a:effectLst/>
                        </a:rPr>
                        <a:t>Regina</a:t>
                      </a:r>
                    </a:p>
                    <a:p>
                      <a:pPr algn="ctr" fontAlgn="b"/>
                      <a:r>
                        <a:rPr lang="en-US" sz="1400" u="none" strike="noStrike" dirty="0" smtClean="0">
                          <a:effectLst/>
                        </a:rPr>
                        <a:t> </a:t>
                      </a:r>
                      <a:r>
                        <a:rPr lang="en-US" sz="1400" u="none" strike="noStrike" dirty="0" err="1">
                          <a:effectLst/>
                        </a:rPr>
                        <a:t>Recentgrad</a:t>
                      </a:r>
                      <a:endParaRPr lang="en-US" sz="1400" b="0" i="0" u="none" strike="noStrike" dirty="0">
                        <a:solidFill>
                          <a:srgbClr val="000000"/>
                        </a:solidFill>
                        <a:effectLst/>
                        <a:latin typeface="Calibri" panose="020F0502020204030204" pitchFamily="34" charset="0"/>
                      </a:endParaRPr>
                    </a:p>
                  </a:txBody>
                  <a:tcPr marL="2835" marR="2835" marT="2835" marB="0" anchor="b">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u="none" strike="noStrike" dirty="0">
                          <a:effectLst/>
                        </a:rPr>
                        <a:t>Vicky </a:t>
                      </a:r>
                      <a:endParaRPr lang="en-US" sz="1400" u="none" strike="noStrike" dirty="0" smtClean="0">
                        <a:effectLst/>
                      </a:endParaRPr>
                    </a:p>
                    <a:p>
                      <a:pPr algn="ctr" fontAlgn="b"/>
                      <a:r>
                        <a:rPr lang="en-US" sz="1400" u="none" strike="noStrike" dirty="0" smtClean="0">
                          <a:effectLst/>
                        </a:rPr>
                        <a:t>Volunteer</a:t>
                      </a:r>
                      <a:endParaRPr lang="en-US" sz="1400" b="0" i="0" u="none" strike="noStrike" dirty="0">
                        <a:solidFill>
                          <a:srgbClr val="000000"/>
                        </a:solidFill>
                        <a:effectLst/>
                        <a:latin typeface="Calibri" panose="020F0502020204030204" pitchFamily="34" charset="0"/>
                      </a:endParaRPr>
                    </a:p>
                  </a:txBody>
                  <a:tcPr marL="2835" marR="2835" marT="2835" marB="0" anchor="b">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u="none" strike="noStrike" dirty="0" smtClean="0">
                          <a:effectLst/>
                        </a:rPr>
                        <a:t>Melinda</a:t>
                      </a:r>
                    </a:p>
                    <a:p>
                      <a:pPr algn="ctr" fontAlgn="b"/>
                      <a:r>
                        <a:rPr lang="en-US" sz="1400" u="none" strike="noStrike" dirty="0" smtClean="0">
                          <a:effectLst/>
                        </a:rPr>
                        <a:t> </a:t>
                      </a:r>
                      <a:r>
                        <a:rPr lang="en-US" sz="1400" u="none" strike="noStrike" dirty="0">
                          <a:effectLst/>
                        </a:rPr>
                        <a:t>Mom</a:t>
                      </a:r>
                      <a:endParaRPr lang="en-US" sz="1400" b="0" i="0" u="none" strike="noStrike" dirty="0">
                        <a:solidFill>
                          <a:srgbClr val="000000"/>
                        </a:solidFill>
                        <a:effectLst/>
                        <a:latin typeface="Calibri" panose="020F0502020204030204" pitchFamily="34" charset="0"/>
                      </a:endParaRPr>
                    </a:p>
                  </a:txBody>
                  <a:tcPr marL="2835" marR="2835" marT="2835" marB="0" anchor="b">
                    <a:solidFill>
                      <a:schemeClr val="bg1"/>
                    </a:solidFill>
                  </a:tcPr>
                </a:tc>
                <a:tc>
                  <a:txBody>
                    <a:bodyPr/>
                    <a:lstStyle/>
                    <a:p>
                      <a:pPr algn="ctr" fontAlgn="b"/>
                      <a:r>
                        <a:rPr lang="en-US" sz="1400" u="none" strike="noStrike" dirty="0">
                          <a:effectLst/>
                        </a:rPr>
                        <a:t>Fanny Filler</a:t>
                      </a:r>
                      <a:endParaRPr lang="en-US" sz="1400" b="0" i="0" u="none" strike="noStrike" dirty="0">
                        <a:solidFill>
                          <a:srgbClr val="000000"/>
                        </a:solidFill>
                        <a:effectLst/>
                        <a:latin typeface="Calibri" panose="020F0502020204030204" pitchFamily="34" charset="0"/>
                      </a:endParaRPr>
                    </a:p>
                  </a:txBody>
                  <a:tcPr marL="2835" marR="2835" marT="2835" marB="0" anchor="b">
                    <a:solidFill>
                      <a:schemeClr val="bg1"/>
                    </a:solidFill>
                  </a:tcPr>
                </a:tc>
              </a:tr>
              <a:tr h="234059">
                <a:tc>
                  <a:txBody>
                    <a:bodyPr/>
                    <a:lstStyle/>
                    <a:p>
                      <a:pPr algn="r" fontAlgn="b"/>
                      <a:r>
                        <a:rPr lang="en-US" sz="1400" u="none" strike="noStrike" dirty="0">
                          <a:effectLst/>
                        </a:rPr>
                        <a:t>9:00</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Jog</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S&amp;S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Problems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Barn</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2835" marR="2835" marT="2835" marB="0" anchor="b">
                    <a:lnB w="12700" cap="flat" cmpd="sng" algn="ctr">
                      <a:solidFill>
                        <a:schemeClr val="tx1"/>
                      </a:solidFill>
                      <a:prstDash val="solid"/>
                      <a:round/>
                      <a:headEnd type="none" w="med" len="med"/>
                      <a:tailEnd type="none" w="med" len="med"/>
                    </a:lnB>
                    <a:solidFill>
                      <a:schemeClr val="bg1"/>
                    </a:solidFill>
                  </a:tcPr>
                </a:tc>
              </a:tr>
              <a:tr h="234059">
                <a:tc>
                  <a:txBody>
                    <a:bodyPr/>
                    <a:lstStyle/>
                    <a:p>
                      <a:pPr algn="r" fontAlgn="b"/>
                      <a:r>
                        <a:rPr lang="en-US" sz="1400" u="none" strike="noStrike" dirty="0">
                          <a:effectLst/>
                        </a:rPr>
                        <a:t>9:15</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Problems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S&amp;S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Turnout 1</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Turnout 2</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Turnout 3</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Barn</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4059">
                <a:tc>
                  <a:txBody>
                    <a:bodyPr/>
                    <a:lstStyle/>
                    <a:p>
                      <a:pPr algn="r" fontAlgn="b"/>
                      <a:r>
                        <a:rPr lang="en-US" sz="1400" u="none" strike="noStrike" dirty="0">
                          <a:effectLst/>
                        </a:rPr>
                        <a:t>9:30</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Problems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S&amp;S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Turnout 2</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Turnout 3</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Turnout 1</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Barn</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4059">
                <a:tc>
                  <a:txBody>
                    <a:bodyPr/>
                    <a:lstStyle/>
                    <a:p>
                      <a:pPr algn="r" fontAlgn="b"/>
                      <a:r>
                        <a:rPr lang="en-US" sz="1400" u="none" strike="noStrike" dirty="0">
                          <a:effectLst/>
                        </a:rPr>
                        <a:t>10:00</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Problems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S&amp;S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Turnout 3</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Turnout 1</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Turnout 2</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Barn</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4059">
                <a:tc>
                  <a:txBody>
                    <a:bodyPr/>
                    <a:lstStyle/>
                    <a:p>
                      <a:pPr algn="r" fontAlgn="b"/>
                      <a:r>
                        <a:rPr lang="en-US" sz="1400" u="none" strike="noStrike" dirty="0">
                          <a:effectLst/>
                        </a:rPr>
                        <a:t>10:15</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Scoring</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S&amp;S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Notes/Problems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Notes/Problems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Notes/Problems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Barn</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4059">
                <a:tc>
                  <a:txBody>
                    <a:bodyPr/>
                    <a:lstStyle/>
                    <a:p>
                      <a:pPr algn="r" fontAlgn="b"/>
                      <a:r>
                        <a:rPr lang="en-US" sz="1400" u="none" strike="noStrike" dirty="0">
                          <a:effectLst/>
                        </a:rPr>
                        <a:t>10:30</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Scoring</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Notes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RE </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Problems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Barn</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Notes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4059">
                <a:tc>
                  <a:txBody>
                    <a:bodyPr/>
                    <a:lstStyle/>
                    <a:p>
                      <a:pPr algn="r" fontAlgn="b"/>
                      <a:r>
                        <a:rPr lang="en-US" sz="1400" u="none" strike="noStrike" dirty="0">
                          <a:effectLst/>
                        </a:rPr>
                        <a:t>11:00</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Inquiry</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err="1">
                          <a:effectLst/>
                        </a:rPr>
                        <a:t>Turnbacks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RE</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Problems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Barn</a:t>
                      </a:r>
                      <a:endParaRPr lang="en-US" sz="1400" b="0" i="0" u="none" strike="noStrike">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Lunch</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4059">
                <a:tc>
                  <a:txBody>
                    <a:bodyPr/>
                    <a:lstStyle/>
                    <a:p>
                      <a:pPr algn="r" fontAlgn="b"/>
                      <a:r>
                        <a:rPr lang="en-US" sz="1400" u="none" strike="noStrike" dirty="0">
                          <a:effectLst/>
                        </a:rPr>
                        <a:t>11:30</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Problems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err="1">
                          <a:effectLst/>
                        </a:rPr>
                        <a:t>Turnbacks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b="0" i="0" u="none" strike="noStrike" dirty="0" smtClean="0">
                          <a:solidFill>
                            <a:schemeClr val="dk1"/>
                          </a:solidFill>
                          <a:effectLst/>
                          <a:latin typeface="+mn-lt"/>
                        </a:rPr>
                        <a:t>Lunch</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Lunch</a:t>
                      </a:r>
                      <a:endParaRPr lang="en-US" sz="1400" b="0" i="0" u="none" strike="noStrike">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Barn</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smtClean="0">
                          <a:effectLst/>
                        </a:rPr>
                        <a:t>RE</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4059">
                <a:tc>
                  <a:txBody>
                    <a:bodyPr/>
                    <a:lstStyle/>
                    <a:p>
                      <a:pPr algn="r" fontAlgn="b"/>
                      <a:r>
                        <a:rPr lang="en-US" sz="1400" u="none" strike="noStrike" dirty="0">
                          <a:effectLst/>
                        </a:rPr>
                        <a:t>12:00</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Scoring</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err="1">
                          <a:effectLst/>
                        </a:rPr>
                        <a:t>Turnbacks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Notes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Problems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Lunch</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Barn</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4059">
                <a:tc>
                  <a:txBody>
                    <a:bodyPr/>
                    <a:lstStyle/>
                    <a:p>
                      <a:pPr algn="r" fontAlgn="b"/>
                      <a:r>
                        <a:rPr lang="en-US" sz="1400" u="none" strike="noStrike" dirty="0">
                          <a:effectLst/>
                        </a:rPr>
                        <a:t>12:30</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Lunch</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Lunch</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err="1">
                          <a:effectLst/>
                        </a:rPr>
                        <a:t>Turnback</a:t>
                      </a:r>
                      <a:r>
                        <a:rPr lang="en-US" sz="1400" u="none" strike="noStrike" dirty="0">
                          <a:effectLst/>
                        </a:rPr>
                        <a:t>/Safety</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Problems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Barn</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Notes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4059">
                <a:tc>
                  <a:txBody>
                    <a:bodyPr/>
                    <a:lstStyle/>
                    <a:p>
                      <a:pPr algn="r" fontAlgn="b"/>
                      <a:r>
                        <a:rPr lang="en-US" sz="1400" u="none" strike="noStrike">
                          <a:effectLst/>
                        </a:rPr>
                        <a:t>1:00</a:t>
                      </a:r>
                      <a:endParaRPr lang="en-US" sz="1400" b="0" i="0" u="none" strike="noStrike">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Problems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Notes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err="1">
                          <a:effectLst/>
                        </a:rPr>
                        <a:t>Turnback</a:t>
                      </a:r>
                      <a:r>
                        <a:rPr lang="en-US" sz="1400" u="none" strike="noStrike" dirty="0">
                          <a:effectLst/>
                        </a:rPr>
                        <a:t>/Safety</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Barn</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r>
              <a:tr h="234059">
                <a:tc>
                  <a:txBody>
                    <a:bodyPr/>
                    <a:lstStyle/>
                    <a:p>
                      <a:pPr algn="r" fontAlgn="b"/>
                      <a:r>
                        <a:rPr lang="en-US" sz="1400" u="none" strike="noStrike">
                          <a:effectLst/>
                        </a:rPr>
                        <a:t>1:30</a:t>
                      </a:r>
                      <a:endParaRPr lang="en-US" sz="1400" b="0" i="0" u="none" strike="noStrike">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Scoring</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Problems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Notes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Safety Check</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Barn</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solidFill>
                      <a:schemeClr val="bg1"/>
                    </a:solidFill>
                  </a:tcPr>
                </a:tc>
              </a:tr>
              <a:tr h="234059">
                <a:tc>
                  <a:txBody>
                    <a:bodyPr/>
                    <a:lstStyle/>
                    <a:p>
                      <a:pPr algn="r" fontAlgn="b"/>
                      <a:r>
                        <a:rPr lang="en-US" sz="1400" u="none" strike="noStrike" dirty="0">
                          <a:effectLst/>
                        </a:rPr>
                        <a:t>2:00</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Problems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Safety Check</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Barn</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Notes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Notes/Problems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solidFill>
                      <a:schemeClr val="bg1"/>
                    </a:solidFill>
                  </a:tcPr>
                </a:tc>
              </a:tr>
              <a:tr h="234059">
                <a:tc>
                  <a:txBody>
                    <a:bodyPr/>
                    <a:lstStyle/>
                    <a:p>
                      <a:pPr algn="r" fontAlgn="b"/>
                      <a:r>
                        <a:rPr lang="en-US" sz="1400" u="none" strike="noStrike" dirty="0">
                          <a:effectLst/>
                        </a:rPr>
                        <a:t>2:30</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a:effectLst/>
                        </a:rPr>
                        <a:t>Problems</a:t>
                      </a:r>
                      <a:endParaRPr lang="en-US" sz="1400" b="0" i="0" u="none" strike="noStrike">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Safety Check</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Barn</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2835" marR="2835" marT="2835" marB="0" anchor="b">
                    <a:lnT w="12700" cap="flat" cmpd="sng" algn="ctr">
                      <a:solidFill>
                        <a:schemeClr val="tx1"/>
                      </a:solidFill>
                      <a:prstDash val="solid"/>
                      <a:round/>
                      <a:headEnd type="none" w="med" len="med"/>
                      <a:tailEnd type="none" w="med" len="med"/>
                    </a:lnT>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2835" marR="2835" marT="2835" marB="0" anchor="b">
                    <a:solidFill>
                      <a:schemeClr val="bg1"/>
                    </a:solidFill>
                  </a:tcPr>
                </a:tc>
              </a:tr>
              <a:tr h="234059">
                <a:tc>
                  <a:txBody>
                    <a:bodyPr/>
                    <a:lstStyle/>
                    <a:p>
                      <a:pPr algn="r" fontAlgn="b"/>
                      <a:r>
                        <a:rPr lang="en-US" sz="1400" u="none" strike="noStrike">
                          <a:effectLst/>
                        </a:rPr>
                        <a:t>3:00</a:t>
                      </a:r>
                      <a:endParaRPr lang="en-US" sz="1400" b="0" i="0" u="none" strike="noStrike">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Problems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Safety Check</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Barn</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2835" marR="2835" marT="2835" marB="0" anchor="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2835" marR="2835" marT="2835" marB="0" anchor="b">
                    <a:solidFill>
                      <a:schemeClr val="bg1"/>
                    </a:solidFill>
                  </a:tcPr>
                </a:tc>
              </a:tr>
              <a:tr h="234059">
                <a:tc>
                  <a:txBody>
                    <a:bodyPr/>
                    <a:lstStyle/>
                    <a:p>
                      <a:pPr algn="r" fontAlgn="b"/>
                      <a:r>
                        <a:rPr lang="en-US" sz="1400" u="none" strike="noStrike" dirty="0">
                          <a:effectLst/>
                        </a:rPr>
                        <a:t>3:30</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Scoring</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Notes/Problems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Notes/Barn</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2835" marR="2835" marT="2835" marB="0" anchor="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2835" marR="2835" marT="2835" marB="0" anchor="b">
                    <a:solidFill>
                      <a:schemeClr val="bg1"/>
                    </a:solidFill>
                  </a:tcPr>
                </a:tc>
              </a:tr>
              <a:tr h="234059">
                <a:tc>
                  <a:txBody>
                    <a:bodyPr/>
                    <a:lstStyle/>
                    <a:p>
                      <a:pPr algn="r" fontAlgn="b"/>
                      <a:r>
                        <a:rPr lang="en-US" sz="1400" u="none" strike="noStrike" dirty="0">
                          <a:effectLst/>
                        </a:rPr>
                        <a:t>3:45</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Inquiry</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Problems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Barn</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2835" marR="2835" marT="2835" marB="0" anchor="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2835" marR="2835" marT="2835" marB="0" anchor="b">
                    <a:solidFill>
                      <a:schemeClr val="bg1"/>
                    </a:solidFill>
                  </a:tcPr>
                </a:tc>
              </a:tr>
              <a:tr h="234059">
                <a:tc>
                  <a:txBody>
                    <a:bodyPr/>
                    <a:lstStyle/>
                    <a:p>
                      <a:pPr algn="r" fontAlgn="b"/>
                      <a:r>
                        <a:rPr lang="en-US" sz="1400" u="none" strike="noStrike" dirty="0">
                          <a:effectLst/>
                        </a:rPr>
                        <a:t>4:15</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Problems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Barn</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2835" marR="2835" marT="2835" marB="0" anchor="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2835" marR="2835" marT="2835" marB="0" anchor="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2835" marR="2835" marT="2835" marB="0" anchor="b">
                    <a:solidFill>
                      <a:schemeClr val="bg1"/>
                    </a:solidFill>
                  </a:tcPr>
                </a:tc>
              </a:tr>
              <a:tr h="234059">
                <a:tc>
                  <a:txBody>
                    <a:bodyPr/>
                    <a:lstStyle/>
                    <a:p>
                      <a:pPr algn="r" fontAlgn="b"/>
                      <a:r>
                        <a:rPr lang="en-US" sz="1400" u="none" strike="noStrike" dirty="0">
                          <a:effectLst/>
                        </a:rPr>
                        <a:t>4:30</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Problems</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Barn</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2835" marR="2835" marT="2835" marB="0" anchor="b">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2835" marR="2835" marT="2835" marB="0" anchor="b">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2835" marR="2835" marT="2835" marB="0" anchor="b">
                    <a:lnB w="12700" cap="flat" cmpd="sng" algn="ctr">
                      <a:solidFill>
                        <a:schemeClr val="tx1"/>
                      </a:solidFill>
                      <a:prstDash val="solid"/>
                      <a:round/>
                      <a:headEnd type="none" w="med" len="med"/>
                      <a:tailEnd type="none" w="med" len="med"/>
                    </a:lnB>
                    <a:solidFill>
                      <a:schemeClr val="bg1"/>
                    </a:solidFill>
                  </a:tcPr>
                </a:tc>
              </a:tr>
              <a:tr h="234059">
                <a:tc>
                  <a:txBody>
                    <a:bodyPr/>
                    <a:lstStyle/>
                    <a:p>
                      <a:pPr algn="r" fontAlgn="b"/>
                      <a:r>
                        <a:rPr lang="en-US" sz="1400" u="none" strike="noStrike" dirty="0">
                          <a:effectLst/>
                        </a:rPr>
                        <a:t>5:00</a:t>
                      </a:r>
                      <a:endParaRPr lang="en-US" sz="1400" b="0" i="0" u="none" strike="noStrike" dirty="0">
                        <a:solidFill>
                          <a:srgbClr val="000000"/>
                        </a:solidFill>
                        <a:effectLst/>
                        <a:latin typeface="Calibri" panose="020F0502020204030204" pitchFamily="34" charset="0"/>
                      </a:endParaRPr>
                    </a:p>
                  </a:txBody>
                  <a:tcPr marL="2835" marR="2835" marT="28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fontAlgn="ctr"/>
                      <a:r>
                        <a:rPr lang="en-US" sz="1400" u="none" strike="noStrike" dirty="0">
                          <a:effectLst/>
                        </a:rPr>
                        <a:t>Awards</a:t>
                      </a:r>
                      <a:endParaRPr lang="en-US" sz="1400" b="0" i="0" u="none" strike="noStrike" dirty="0">
                        <a:solidFill>
                          <a:srgbClr val="000000"/>
                        </a:solidFill>
                        <a:effectLst/>
                        <a:latin typeface="Calibri" panose="020F0502020204030204" pitchFamily="34" charset="0"/>
                      </a:endParaRPr>
                    </a:p>
                  </a:txBody>
                  <a:tcPr marL="2835" marR="2835" marT="283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2" name="TextBox 1"/>
          <p:cNvSpPr txBox="1"/>
          <p:nvPr/>
        </p:nvSpPr>
        <p:spPr>
          <a:xfrm>
            <a:off x="745956" y="6027821"/>
            <a:ext cx="7279105" cy="646331"/>
          </a:xfrm>
          <a:prstGeom prst="rect">
            <a:avLst/>
          </a:prstGeom>
          <a:noFill/>
        </p:spPr>
        <p:txBody>
          <a:bodyPr wrap="square" rtlCol="0">
            <a:spAutoFit/>
          </a:bodyPr>
          <a:lstStyle/>
          <a:p>
            <a:r>
              <a:rPr lang="en-US" dirty="0" smtClean="0"/>
              <a:t>*It is problematic to plan on using HM staff for other volunteer jobs.</a:t>
            </a:r>
          </a:p>
          <a:p>
            <a:r>
              <a:rPr lang="en-US" dirty="0" smtClean="0"/>
              <a:t> This is why.</a:t>
            </a:r>
            <a:endParaRPr lang="en-US" dirty="0"/>
          </a:p>
        </p:txBody>
      </p:sp>
    </p:spTree>
    <p:extLst>
      <p:ext uri="{BB962C8B-B14F-4D97-AF65-F5344CB8AC3E}">
        <p14:creationId xmlns:p14="http://schemas.microsoft.com/office/powerpoint/2010/main" val="170022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64677"/>
            <a:ext cx="6347714" cy="3403600"/>
          </a:xfrm>
        </p:spPr>
        <p:txBody>
          <a:bodyPr>
            <a:normAutofit/>
          </a:bodyPr>
          <a:lstStyle/>
          <a:p>
            <a:pPr algn="ctr"/>
            <a:r>
              <a:rPr lang="en-US" sz="4800" dirty="0" smtClean="0"/>
              <a:t>Programs </a:t>
            </a:r>
            <a:br>
              <a:rPr lang="en-US" sz="4800" dirty="0" smtClean="0"/>
            </a:br>
            <a:r>
              <a:rPr lang="en-US" sz="4800" dirty="0" smtClean="0"/>
              <a:t>&amp; </a:t>
            </a:r>
            <a:br>
              <a:rPr lang="en-US" sz="4800" dirty="0" smtClean="0"/>
            </a:br>
            <a:r>
              <a:rPr lang="en-US" sz="4800" dirty="0" smtClean="0"/>
              <a:t>Paperwork</a:t>
            </a:r>
            <a:endParaRPr lang="en-US" sz="4800" dirty="0"/>
          </a:p>
        </p:txBody>
      </p:sp>
    </p:spTree>
    <p:extLst>
      <p:ext uri="{BB962C8B-B14F-4D97-AF65-F5344CB8AC3E}">
        <p14:creationId xmlns:p14="http://schemas.microsoft.com/office/powerpoint/2010/main" val="1901154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Numbers Matter</a:t>
            </a:r>
            <a:endParaRPr lang="en-US" dirty="0"/>
          </a:p>
        </p:txBody>
      </p:sp>
      <p:sp>
        <p:nvSpPr>
          <p:cNvPr id="3" name="Content Placeholder 2"/>
          <p:cNvSpPr>
            <a:spLocks noGrp="1"/>
          </p:cNvSpPr>
          <p:nvPr>
            <p:ph idx="1"/>
          </p:nvPr>
        </p:nvSpPr>
        <p:spPr>
          <a:xfrm>
            <a:off x="609598" y="1617786"/>
            <a:ext cx="6655497" cy="4423578"/>
          </a:xfrm>
        </p:spPr>
        <p:txBody>
          <a:bodyPr>
            <a:normAutofit/>
          </a:bodyPr>
          <a:lstStyle/>
          <a:p>
            <a:r>
              <a:rPr lang="en-US" sz="2000" dirty="0" smtClean="0"/>
              <a:t>Assigning competitor numbers</a:t>
            </a:r>
          </a:p>
          <a:p>
            <a:pPr lvl="1"/>
            <a:r>
              <a:rPr lang="en-US" sz="1800" dirty="0" err="1" smtClean="0"/>
              <a:t>Eventing</a:t>
            </a:r>
            <a:r>
              <a:rPr lang="en-US" sz="1800" dirty="0" smtClean="0"/>
              <a:t>, Dressage, Show Jumping</a:t>
            </a:r>
          </a:p>
          <a:p>
            <a:pPr lvl="2"/>
            <a:r>
              <a:rPr lang="en-US" sz="1600" dirty="0" smtClean="0"/>
              <a:t>Teams of 3-4 riders + optional Stable Manager</a:t>
            </a:r>
          </a:p>
          <a:p>
            <a:pPr lvl="2"/>
            <a:r>
              <a:rPr lang="en-US" sz="1600" dirty="0" smtClean="0"/>
              <a:t>Team Captain numbers end in 1 or 6</a:t>
            </a:r>
          </a:p>
          <a:p>
            <a:pPr lvl="2"/>
            <a:r>
              <a:rPr lang="en-US" sz="1600" dirty="0" smtClean="0"/>
              <a:t>Stable Manager numbers end in 0 or 5</a:t>
            </a:r>
          </a:p>
          <a:p>
            <a:pPr lvl="1"/>
            <a:r>
              <a:rPr lang="en-US" sz="1800" dirty="0" smtClean="0"/>
              <a:t>No Stable Managers in Games or Tet </a:t>
            </a:r>
          </a:p>
          <a:p>
            <a:pPr lvl="2"/>
            <a:r>
              <a:rPr lang="en-US" sz="1600" dirty="0" smtClean="0"/>
              <a:t>Games teams are numbered 1-5 (Jr/</a:t>
            </a:r>
            <a:r>
              <a:rPr lang="en-US" sz="1600" dirty="0" err="1" smtClean="0"/>
              <a:t>Sr</a:t>
            </a:r>
            <a:r>
              <a:rPr lang="en-US" sz="1600" dirty="0" smtClean="0"/>
              <a:t>) or 1-2 (Advanced)</a:t>
            </a:r>
          </a:p>
          <a:p>
            <a:pPr lvl="2"/>
            <a:r>
              <a:rPr lang="en-US" sz="1600" dirty="0" smtClean="0"/>
              <a:t>Tet compete as individuals</a:t>
            </a:r>
          </a:p>
          <a:p>
            <a:pPr lvl="1"/>
            <a:r>
              <a:rPr lang="en-US" sz="1800" dirty="0" smtClean="0"/>
              <a:t>Polocrosse</a:t>
            </a:r>
          </a:p>
          <a:p>
            <a:pPr lvl="2"/>
            <a:r>
              <a:rPr lang="en-US" sz="1600" dirty="0" smtClean="0"/>
              <a:t>Teams numbered 1-3, #4 or 5 is the Stable Manager</a:t>
            </a:r>
          </a:p>
          <a:p>
            <a:pPr lvl="3"/>
            <a:r>
              <a:rPr lang="en-US" sz="1400" dirty="0" smtClean="0"/>
              <a:t>Please make it #5</a:t>
            </a:r>
            <a:endParaRPr lang="en-US" sz="1400" dirty="0"/>
          </a:p>
        </p:txBody>
      </p:sp>
    </p:spTree>
    <p:extLst>
      <p:ext uri="{BB962C8B-B14F-4D97-AF65-F5344CB8AC3E}">
        <p14:creationId xmlns:p14="http://schemas.microsoft.com/office/powerpoint/2010/main" val="142828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73723"/>
          </a:xfrm>
        </p:spPr>
        <p:txBody>
          <a:bodyPr/>
          <a:lstStyle/>
          <a:p>
            <a:r>
              <a:rPr lang="en-US" dirty="0" smtClean="0"/>
              <a:t>And while you’re at it</a:t>
            </a:r>
            <a:endParaRPr lang="en-US" dirty="0"/>
          </a:p>
        </p:txBody>
      </p:sp>
      <p:sp>
        <p:nvSpPr>
          <p:cNvPr id="3" name="Content Placeholder 2"/>
          <p:cNvSpPr>
            <a:spLocks noGrp="1"/>
          </p:cNvSpPr>
          <p:nvPr>
            <p:ph idx="1"/>
          </p:nvPr>
        </p:nvSpPr>
        <p:spPr>
          <a:xfrm>
            <a:off x="609599" y="1594338"/>
            <a:ext cx="6347714" cy="4447025"/>
          </a:xfrm>
        </p:spPr>
        <p:txBody>
          <a:bodyPr>
            <a:normAutofit fontScale="92500" lnSpcReduction="10000"/>
          </a:bodyPr>
          <a:lstStyle/>
          <a:p>
            <a:r>
              <a:rPr lang="en-US" dirty="0" smtClean="0"/>
              <a:t>HM Staff: 50% instructor, 50% lifeguard</a:t>
            </a:r>
          </a:p>
          <a:p>
            <a:pPr lvl="1"/>
            <a:r>
              <a:rPr lang="en-US" dirty="0" smtClean="0"/>
              <a:t>Answer questions</a:t>
            </a:r>
          </a:p>
          <a:p>
            <a:pPr lvl="1"/>
            <a:r>
              <a:rPr lang="en-US" dirty="0" smtClean="0"/>
              <a:t>Give advice</a:t>
            </a:r>
          </a:p>
          <a:p>
            <a:pPr lvl="1"/>
            <a:r>
              <a:rPr lang="en-US" dirty="0" smtClean="0"/>
              <a:t>Mediate conflicts</a:t>
            </a:r>
          </a:p>
          <a:p>
            <a:pPr lvl="1"/>
            <a:r>
              <a:rPr lang="en-US" dirty="0" smtClean="0"/>
              <a:t>Assist with horse handling or care</a:t>
            </a:r>
          </a:p>
          <a:p>
            <a:pPr lvl="1"/>
            <a:r>
              <a:rPr lang="en-US" dirty="0" smtClean="0"/>
              <a:t>Assist with child handling or care</a:t>
            </a:r>
          </a:p>
          <a:p>
            <a:pPr lvl="1"/>
            <a:endParaRPr lang="en-US" dirty="0"/>
          </a:p>
          <a:p>
            <a:r>
              <a:rPr lang="en-US" dirty="0" smtClean="0"/>
              <a:t>The Chief also</a:t>
            </a:r>
          </a:p>
          <a:p>
            <a:pPr lvl="1"/>
            <a:r>
              <a:rPr lang="en-US" dirty="0" smtClean="0"/>
              <a:t>Watches the jog</a:t>
            </a:r>
          </a:p>
          <a:p>
            <a:pPr lvl="1"/>
            <a:r>
              <a:rPr lang="en-US" dirty="0" smtClean="0"/>
              <a:t>Gives AHMJ briefing</a:t>
            </a:r>
          </a:p>
          <a:p>
            <a:pPr lvl="1"/>
            <a:r>
              <a:rPr lang="en-US" dirty="0" smtClean="0"/>
              <a:t>Gives competitor briefing</a:t>
            </a:r>
          </a:p>
          <a:p>
            <a:pPr lvl="1"/>
            <a:r>
              <a:rPr lang="en-US" dirty="0" smtClean="0"/>
              <a:t>Consults with the TD on issues of sportsmanship</a:t>
            </a:r>
          </a:p>
          <a:p>
            <a:pPr lvl="1"/>
            <a:r>
              <a:rPr lang="en-US" dirty="0" smtClean="0"/>
              <a:t>Reviews all HM sheets, assigns scores and resolves inquiries</a:t>
            </a:r>
            <a:endParaRPr lang="en-US" dirty="0"/>
          </a:p>
        </p:txBody>
      </p:sp>
    </p:spTree>
    <p:extLst>
      <p:ext uri="{BB962C8B-B14F-4D97-AF65-F5344CB8AC3E}">
        <p14:creationId xmlns:p14="http://schemas.microsoft.com/office/powerpoint/2010/main" val="2807999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658709" cy="656492"/>
          </a:xfrm>
        </p:spPr>
        <p:txBody>
          <a:bodyPr>
            <a:normAutofit fontScale="90000"/>
          </a:bodyPr>
          <a:lstStyle/>
          <a:p>
            <a:r>
              <a:rPr lang="en-US" dirty="0" smtClean="0"/>
              <a:t>Who’s Who? (the </a:t>
            </a:r>
            <a:r>
              <a:rPr lang="en-US" dirty="0"/>
              <a:t>p</a:t>
            </a:r>
            <a:r>
              <a:rPr lang="en-US" dirty="0" smtClean="0"/>
              <a:t>rogram matters)</a:t>
            </a:r>
            <a:endParaRPr lang="en-US" dirty="0"/>
          </a:p>
        </p:txBody>
      </p:sp>
      <p:sp>
        <p:nvSpPr>
          <p:cNvPr id="3" name="Content Placeholder 2"/>
          <p:cNvSpPr>
            <a:spLocks noGrp="1"/>
          </p:cNvSpPr>
          <p:nvPr>
            <p:ph idx="1"/>
          </p:nvPr>
        </p:nvSpPr>
        <p:spPr>
          <a:xfrm>
            <a:off x="609599" y="1383323"/>
            <a:ext cx="6347714" cy="4658040"/>
          </a:xfrm>
        </p:spPr>
        <p:txBody>
          <a:bodyPr>
            <a:normAutofit/>
          </a:bodyPr>
          <a:lstStyle/>
          <a:p>
            <a:r>
              <a:rPr lang="en-US" dirty="0" smtClean="0"/>
              <a:t>Chiefs use the program to organize their schedule, identify competitors, locate competitors and complete paperwork.</a:t>
            </a:r>
          </a:p>
          <a:p>
            <a:r>
              <a:rPr lang="en-US" dirty="0" smtClean="0"/>
              <a:t>What we need to know:</a:t>
            </a:r>
          </a:p>
          <a:p>
            <a:pPr lvl="1"/>
            <a:r>
              <a:rPr lang="en-US" dirty="0" smtClean="0"/>
              <a:t>Competitor numbers</a:t>
            </a:r>
          </a:p>
          <a:p>
            <a:pPr lvl="1"/>
            <a:r>
              <a:rPr lang="en-US" dirty="0" smtClean="0"/>
              <a:t>Competitor names</a:t>
            </a:r>
          </a:p>
          <a:p>
            <a:pPr lvl="1"/>
            <a:r>
              <a:rPr lang="en-US" dirty="0" smtClean="0"/>
              <a:t>Competitor HM certificate levels</a:t>
            </a:r>
          </a:p>
          <a:p>
            <a:pPr lvl="1"/>
            <a:r>
              <a:rPr lang="en-US" dirty="0" smtClean="0"/>
              <a:t>Team names and numbers</a:t>
            </a:r>
          </a:p>
          <a:p>
            <a:pPr lvl="2"/>
            <a:r>
              <a:rPr lang="en-US" b="1" dirty="0" smtClean="0"/>
              <a:t>All this information needs to be in one place</a:t>
            </a:r>
          </a:p>
          <a:p>
            <a:r>
              <a:rPr lang="en-US" dirty="0" smtClean="0"/>
              <a:t>We also need to know:</a:t>
            </a:r>
          </a:p>
          <a:p>
            <a:pPr lvl="1"/>
            <a:r>
              <a:rPr lang="en-US" dirty="0" smtClean="0"/>
              <a:t>Horse names</a:t>
            </a:r>
          </a:p>
          <a:p>
            <a:pPr lvl="1"/>
            <a:r>
              <a:rPr lang="en-US" dirty="0" smtClean="0"/>
              <a:t>Ride times and locations</a:t>
            </a:r>
          </a:p>
          <a:p>
            <a:pPr lvl="1"/>
            <a:r>
              <a:rPr lang="en-US" dirty="0" smtClean="0"/>
              <a:t>Turnout times and stations</a:t>
            </a:r>
          </a:p>
          <a:p>
            <a:pPr lvl="1"/>
            <a:endParaRPr lang="en-US" dirty="0"/>
          </a:p>
          <a:p>
            <a:endParaRPr lang="en-US" dirty="0" smtClean="0"/>
          </a:p>
        </p:txBody>
      </p:sp>
    </p:spTree>
    <p:extLst>
      <p:ext uri="{BB962C8B-B14F-4D97-AF65-F5344CB8AC3E}">
        <p14:creationId xmlns:p14="http://schemas.microsoft.com/office/powerpoint/2010/main" val="633912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Happy Chief</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668751277"/>
              </p:ext>
            </p:extLst>
          </p:nvPr>
        </p:nvGraphicFramePr>
        <p:xfrm>
          <a:off x="774852" y="1524192"/>
          <a:ext cx="7591686" cy="4779647"/>
        </p:xfrm>
        <a:graphic>
          <a:graphicData uri="http://schemas.openxmlformats.org/presentationml/2006/ole">
            <mc:AlternateContent xmlns:mc="http://schemas.openxmlformats.org/markup-compatibility/2006">
              <mc:Choice xmlns:v="urn:schemas-microsoft-com:vml" Requires="v">
                <p:oleObj spid="_x0000_s3085" name="Worksheet" r:id="rId3" imgW="8820050" imgH="5552986" progId="Excel.Sheet.8">
                  <p:embed/>
                </p:oleObj>
              </mc:Choice>
              <mc:Fallback>
                <p:oleObj name="Worksheet" r:id="rId3" imgW="8820050" imgH="5552986" progId="Excel.Sheet.8">
                  <p:embed/>
                  <p:pic>
                    <p:nvPicPr>
                      <p:cNvPr id="0" name=""/>
                      <p:cNvPicPr/>
                      <p:nvPr/>
                    </p:nvPicPr>
                    <p:blipFill>
                      <a:blip r:embed="rId4"/>
                      <a:stretch>
                        <a:fillRect/>
                      </a:stretch>
                    </p:blipFill>
                    <p:spPr>
                      <a:xfrm>
                        <a:off x="774852" y="1524192"/>
                        <a:ext cx="7591686" cy="4779647"/>
                      </a:xfrm>
                      <a:prstGeom prst="rect">
                        <a:avLst/>
                      </a:prstGeom>
                    </p:spPr>
                  </p:pic>
                </p:oleObj>
              </mc:Fallback>
            </mc:AlternateContent>
          </a:graphicData>
        </a:graphic>
      </p:graphicFrame>
    </p:spTree>
    <p:extLst>
      <p:ext uri="{BB962C8B-B14F-4D97-AF65-F5344CB8AC3E}">
        <p14:creationId xmlns:p14="http://schemas.microsoft.com/office/powerpoint/2010/main" val="1769120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496866"/>
            <a:ext cx="6347713" cy="555320"/>
          </a:xfrm>
        </p:spPr>
        <p:txBody>
          <a:bodyPr>
            <a:normAutofit fontScale="90000"/>
          </a:bodyPr>
          <a:lstStyle/>
          <a:p>
            <a:r>
              <a:rPr lang="en-US" dirty="0" smtClean="0"/>
              <a:t>Sad Chief</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120000948"/>
              </p:ext>
            </p:extLst>
          </p:nvPr>
        </p:nvGraphicFramePr>
        <p:xfrm>
          <a:off x="609599" y="1534374"/>
          <a:ext cx="3429000" cy="3438525"/>
        </p:xfrm>
        <a:graphic>
          <a:graphicData uri="http://schemas.openxmlformats.org/presentationml/2006/ole">
            <mc:AlternateContent xmlns:mc="http://schemas.openxmlformats.org/markup-compatibility/2006">
              <mc:Choice xmlns:v="urn:schemas-microsoft-com:vml" Requires="v">
                <p:oleObj spid="_x0000_s4133" name="Worksheet" r:id="rId3" imgW="3429000" imgH="3438569" progId="Excel.Sheet.12">
                  <p:embed/>
                </p:oleObj>
              </mc:Choice>
              <mc:Fallback>
                <p:oleObj name="Worksheet" r:id="rId3" imgW="3429000" imgH="3438569" progId="Excel.Sheet.12">
                  <p:embed/>
                  <p:pic>
                    <p:nvPicPr>
                      <p:cNvPr id="0" name=""/>
                      <p:cNvPicPr/>
                      <p:nvPr/>
                    </p:nvPicPr>
                    <p:blipFill>
                      <a:blip r:embed="rId4"/>
                      <a:stretch>
                        <a:fillRect/>
                      </a:stretch>
                    </p:blipFill>
                    <p:spPr>
                      <a:xfrm>
                        <a:off x="609599" y="1534374"/>
                        <a:ext cx="3429000" cy="3438525"/>
                      </a:xfrm>
                      <a:prstGeom prst="rect">
                        <a:avLst/>
                      </a:prstGeom>
                      <a:ln>
                        <a:solidFill>
                          <a:schemeClr val="accent2">
                            <a:lumMod val="50000"/>
                          </a:schemeClr>
                        </a:solid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469671270"/>
              </p:ext>
            </p:extLst>
          </p:nvPr>
        </p:nvGraphicFramePr>
        <p:xfrm>
          <a:off x="4887499" y="496866"/>
          <a:ext cx="1838325" cy="2295525"/>
        </p:xfrm>
        <a:graphic>
          <a:graphicData uri="http://schemas.openxmlformats.org/presentationml/2006/ole">
            <mc:AlternateContent xmlns:mc="http://schemas.openxmlformats.org/markup-compatibility/2006">
              <mc:Choice xmlns:v="urn:schemas-microsoft-com:vml" Requires="v">
                <p:oleObj spid="_x0000_s4134" name="Worksheet" r:id="rId5" imgW="1838375" imgH="2295436" progId="Excel.Sheet.12">
                  <p:embed/>
                </p:oleObj>
              </mc:Choice>
              <mc:Fallback>
                <p:oleObj name="Worksheet" r:id="rId5" imgW="1838375" imgH="2295436" progId="Excel.Sheet.12">
                  <p:embed/>
                  <p:pic>
                    <p:nvPicPr>
                      <p:cNvPr id="0" name=""/>
                      <p:cNvPicPr/>
                      <p:nvPr/>
                    </p:nvPicPr>
                    <p:blipFill>
                      <a:blip r:embed="rId6"/>
                      <a:stretch>
                        <a:fillRect/>
                      </a:stretch>
                    </p:blipFill>
                    <p:spPr>
                      <a:xfrm>
                        <a:off x="4887499" y="496866"/>
                        <a:ext cx="1838325" cy="2295525"/>
                      </a:xfrm>
                      <a:prstGeom prst="rect">
                        <a:avLst/>
                      </a:prstGeom>
                      <a:ln>
                        <a:solidFill>
                          <a:schemeClr val="accent2">
                            <a:lumMod val="50000"/>
                          </a:schemeClr>
                        </a:solid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731615804"/>
              </p:ext>
            </p:extLst>
          </p:nvPr>
        </p:nvGraphicFramePr>
        <p:xfrm>
          <a:off x="4887913" y="3087688"/>
          <a:ext cx="1962150" cy="3438525"/>
        </p:xfrm>
        <a:graphic>
          <a:graphicData uri="http://schemas.openxmlformats.org/presentationml/2006/ole">
            <mc:AlternateContent xmlns:mc="http://schemas.openxmlformats.org/markup-compatibility/2006">
              <mc:Choice xmlns:v="urn:schemas-microsoft-com:vml" Requires="v">
                <p:oleObj spid="_x0000_s4135" name="Worksheet" r:id="rId7" imgW="1962050" imgH="3438569" progId="Excel.Sheet.12">
                  <p:embed/>
                </p:oleObj>
              </mc:Choice>
              <mc:Fallback>
                <p:oleObj name="Worksheet" r:id="rId7" imgW="1962050" imgH="3438569" progId="Excel.Sheet.12">
                  <p:embed/>
                  <p:pic>
                    <p:nvPicPr>
                      <p:cNvPr id="0" name=""/>
                      <p:cNvPicPr/>
                      <p:nvPr/>
                    </p:nvPicPr>
                    <p:blipFill>
                      <a:blip r:embed="rId8"/>
                      <a:stretch>
                        <a:fillRect/>
                      </a:stretch>
                    </p:blipFill>
                    <p:spPr>
                      <a:xfrm>
                        <a:off x="4887913" y="3087688"/>
                        <a:ext cx="1962150" cy="3438525"/>
                      </a:xfrm>
                      <a:prstGeom prst="rect">
                        <a:avLst/>
                      </a:prstGeom>
                      <a:ln>
                        <a:solidFill>
                          <a:schemeClr val="accent2">
                            <a:lumMod val="50000"/>
                          </a:schemeClr>
                        </a:solidFill>
                      </a:ln>
                    </p:spPr>
                  </p:pic>
                </p:oleObj>
              </mc:Fallback>
            </mc:AlternateContent>
          </a:graphicData>
        </a:graphic>
      </p:graphicFrame>
    </p:spTree>
    <p:extLst>
      <p:ext uri="{BB962C8B-B14F-4D97-AF65-F5344CB8AC3E}">
        <p14:creationId xmlns:p14="http://schemas.microsoft.com/office/powerpoint/2010/main" val="546188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26831"/>
          </a:xfrm>
        </p:spPr>
        <p:txBody>
          <a:bodyPr/>
          <a:lstStyle/>
          <a:p>
            <a:r>
              <a:rPr lang="en-US" dirty="0" smtClean="0"/>
              <a:t>Notes on Paperwork</a:t>
            </a:r>
            <a:endParaRPr lang="en-US" dirty="0"/>
          </a:p>
        </p:txBody>
      </p:sp>
      <p:sp>
        <p:nvSpPr>
          <p:cNvPr id="3" name="Content Placeholder 2"/>
          <p:cNvSpPr>
            <a:spLocks noGrp="1"/>
          </p:cNvSpPr>
          <p:nvPr>
            <p:ph idx="1"/>
          </p:nvPr>
        </p:nvSpPr>
        <p:spPr>
          <a:xfrm>
            <a:off x="609599" y="1583175"/>
            <a:ext cx="6729047" cy="4400132"/>
          </a:xfrm>
        </p:spPr>
        <p:txBody>
          <a:bodyPr>
            <a:normAutofit/>
          </a:bodyPr>
          <a:lstStyle/>
          <a:p>
            <a:r>
              <a:rPr lang="en-US" sz="2000" dirty="0" smtClean="0"/>
              <a:t>MUST determine who is bringing HM sheets</a:t>
            </a:r>
          </a:p>
          <a:p>
            <a:endParaRPr lang="en-US" sz="2000" dirty="0" smtClean="0"/>
          </a:p>
          <a:p>
            <a:r>
              <a:rPr lang="en-US" sz="2000" dirty="0" smtClean="0"/>
              <a:t>Rallies must use current HM score sheets</a:t>
            </a:r>
          </a:p>
          <a:p>
            <a:pPr lvl="1"/>
            <a:r>
              <a:rPr lang="en-US" sz="1800" dirty="0" smtClean="0"/>
              <a:t>HM Handbook revised every year</a:t>
            </a:r>
          </a:p>
          <a:p>
            <a:pPr lvl="1"/>
            <a:r>
              <a:rPr lang="en-US" sz="1800" dirty="0" smtClean="0"/>
              <a:t>Do not use sheets from previous years</a:t>
            </a:r>
          </a:p>
          <a:p>
            <a:pPr lvl="1"/>
            <a:endParaRPr lang="en-US" sz="1800" dirty="0"/>
          </a:p>
          <a:p>
            <a:r>
              <a:rPr lang="en-US" sz="2000" dirty="0"/>
              <a:t>Each sheet has a color associated. Print them on colored paper.</a:t>
            </a:r>
          </a:p>
          <a:p>
            <a:r>
              <a:rPr lang="en-US" sz="2000" dirty="0"/>
              <a:t>Print extra copies</a:t>
            </a:r>
          </a:p>
          <a:p>
            <a:r>
              <a:rPr lang="en-US" sz="2000" dirty="0"/>
              <a:t>Labels</a:t>
            </a:r>
          </a:p>
          <a:p>
            <a:pPr marL="0" indent="0">
              <a:buNone/>
            </a:pPr>
            <a:endParaRPr lang="en-US" sz="2000" dirty="0" smtClean="0"/>
          </a:p>
        </p:txBody>
      </p:sp>
    </p:spTree>
    <p:extLst>
      <p:ext uri="{BB962C8B-B14F-4D97-AF65-F5344CB8AC3E}">
        <p14:creationId xmlns:p14="http://schemas.microsoft.com/office/powerpoint/2010/main" val="2438204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561403"/>
            <a:ext cx="7092463" cy="4552532"/>
          </a:xfrm>
        </p:spPr>
        <p:txBody>
          <a:bodyPr>
            <a:normAutofit/>
          </a:bodyPr>
          <a:lstStyle/>
          <a:p>
            <a:r>
              <a:rPr lang="en-US" sz="2000" dirty="0" smtClean="0"/>
              <a:t>5 </a:t>
            </a:r>
            <a:r>
              <a:rPr lang="en-US" sz="2000" dirty="0"/>
              <a:t>mandatory HM sheets</a:t>
            </a:r>
          </a:p>
          <a:p>
            <a:pPr lvl="1"/>
            <a:r>
              <a:rPr lang="en-US" sz="1800" dirty="0"/>
              <a:t>1 per team: Setup &amp; Safety (White), Required Equipment (Blue), Daily Sheet (Green)</a:t>
            </a:r>
          </a:p>
          <a:p>
            <a:pPr lvl="1"/>
            <a:r>
              <a:rPr lang="en-US" sz="1800" dirty="0"/>
              <a:t>1 per individual: Turnout Inspection (Ivory)</a:t>
            </a:r>
          </a:p>
          <a:p>
            <a:pPr lvl="1"/>
            <a:r>
              <a:rPr lang="en-US" sz="1800" dirty="0"/>
              <a:t>1 per 5 teams: Master HM Score Sheet (Gold)</a:t>
            </a:r>
          </a:p>
          <a:p>
            <a:endParaRPr lang="en-US" sz="2000" dirty="0" smtClean="0"/>
          </a:p>
          <a:p>
            <a:r>
              <a:rPr lang="en-US" sz="2000" dirty="0" smtClean="0"/>
              <a:t>Other HM Sheets (ask the Chief)</a:t>
            </a:r>
          </a:p>
          <a:p>
            <a:pPr lvl="1"/>
            <a:r>
              <a:rPr lang="en-US" sz="1800" dirty="0" smtClean="0"/>
              <a:t>1 per 20 competitors: Horse Inspection (Gray), </a:t>
            </a:r>
            <a:r>
              <a:rPr lang="en-US" sz="1800" dirty="0" err="1" smtClean="0"/>
              <a:t>Turnback</a:t>
            </a:r>
            <a:r>
              <a:rPr lang="en-US" sz="1800" dirty="0" smtClean="0"/>
              <a:t> (Pink), Safety Check (Lavender)</a:t>
            </a:r>
          </a:p>
          <a:p>
            <a:pPr lvl="1"/>
            <a:r>
              <a:rPr lang="en-US" sz="1800" dirty="0" smtClean="0"/>
              <a:t>1 per team: XC Phase Sheet (Yellow)</a:t>
            </a:r>
          </a:p>
          <a:p>
            <a:pPr lvl="1"/>
            <a:r>
              <a:rPr lang="en-US" sz="1800" dirty="0" smtClean="0"/>
              <a:t>1 per 11 riders: Finish of XC Sheet (Yellow)</a:t>
            </a:r>
          </a:p>
          <a:p>
            <a:pPr marL="0" indent="0">
              <a:buNone/>
            </a:pPr>
            <a:endParaRPr lang="en-US" dirty="0" smtClean="0"/>
          </a:p>
          <a:p>
            <a:pPr lvl="1"/>
            <a:endParaRPr lang="en-US" sz="1800" dirty="0"/>
          </a:p>
          <a:p>
            <a:pPr lvl="1"/>
            <a:endParaRPr lang="en-US" dirty="0"/>
          </a:p>
        </p:txBody>
      </p:sp>
      <p:sp>
        <p:nvSpPr>
          <p:cNvPr id="4" name="Title 1"/>
          <p:cNvSpPr>
            <a:spLocks noGrp="1"/>
          </p:cNvSpPr>
          <p:nvPr>
            <p:ph type="title"/>
          </p:nvPr>
        </p:nvSpPr>
        <p:spPr>
          <a:xfrm>
            <a:off x="609599" y="609600"/>
            <a:ext cx="6347713" cy="726831"/>
          </a:xfrm>
        </p:spPr>
        <p:txBody>
          <a:bodyPr/>
          <a:lstStyle/>
          <a:p>
            <a:r>
              <a:rPr lang="en-US" dirty="0" smtClean="0"/>
              <a:t>Notes on Paperwork</a:t>
            </a:r>
            <a:endParaRPr lang="en-US" dirty="0"/>
          </a:p>
        </p:txBody>
      </p:sp>
    </p:spTree>
    <p:extLst>
      <p:ext uri="{BB962C8B-B14F-4D97-AF65-F5344CB8AC3E}">
        <p14:creationId xmlns:p14="http://schemas.microsoft.com/office/powerpoint/2010/main" val="179554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1561403"/>
            <a:ext cx="7092463" cy="4552532"/>
          </a:xfrm>
        </p:spPr>
        <p:txBody>
          <a:bodyPr>
            <a:normAutofit/>
          </a:bodyPr>
          <a:lstStyle/>
          <a:p>
            <a:r>
              <a:rPr lang="en-US" sz="2000" dirty="0" smtClean="0"/>
              <a:t>Competitor HM Evaluation</a:t>
            </a:r>
          </a:p>
          <a:p>
            <a:pPr lvl="1"/>
            <a:r>
              <a:rPr lang="en-US" dirty="0" smtClean="0"/>
              <a:t>1 per team</a:t>
            </a:r>
          </a:p>
          <a:p>
            <a:pPr lvl="1"/>
            <a:r>
              <a:rPr lang="en-US" dirty="0"/>
              <a:t>R</a:t>
            </a:r>
            <a:r>
              <a:rPr lang="en-US" dirty="0" smtClean="0"/>
              <a:t>eturned to HMO for review, then mailed to National Office</a:t>
            </a:r>
          </a:p>
          <a:p>
            <a:r>
              <a:rPr lang="en-US" sz="2000" dirty="0" smtClean="0"/>
              <a:t>HM Evaluation - Officials</a:t>
            </a:r>
          </a:p>
          <a:p>
            <a:pPr lvl="1"/>
            <a:r>
              <a:rPr lang="en-US" dirty="0" smtClean="0"/>
              <a:t>1 per AHMJ, RS, Rally Organizer, other officials</a:t>
            </a:r>
          </a:p>
          <a:p>
            <a:pPr lvl="1"/>
            <a:r>
              <a:rPr lang="en-US" dirty="0" smtClean="0"/>
              <a:t>Returned to HMO for review, then mailed to National Office</a:t>
            </a:r>
          </a:p>
          <a:p>
            <a:r>
              <a:rPr lang="en-US" sz="2000" dirty="0" smtClean="0"/>
              <a:t>Rally &amp; Facilities Evaluation</a:t>
            </a:r>
          </a:p>
          <a:p>
            <a:pPr lvl="1"/>
            <a:r>
              <a:rPr lang="en-US" dirty="0" smtClean="0"/>
              <a:t>1 per team, AHMJ, RS and Rally Organizer</a:t>
            </a:r>
          </a:p>
          <a:p>
            <a:pPr lvl="1"/>
            <a:r>
              <a:rPr lang="en-US" dirty="0" smtClean="0"/>
              <a:t>Returned to HMO for review by HMO, Rally Organizer and RS</a:t>
            </a:r>
            <a:endParaRPr lang="en-US" dirty="0"/>
          </a:p>
          <a:p>
            <a:pPr lvl="1"/>
            <a:endParaRPr lang="en-US" dirty="0"/>
          </a:p>
          <a:p>
            <a:pPr marL="57150" indent="0">
              <a:buNone/>
            </a:pPr>
            <a:r>
              <a:rPr lang="en-US" sz="2800" dirty="0" smtClean="0"/>
              <a:t>Do NOT print evaluations double-sided!</a:t>
            </a:r>
          </a:p>
        </p:txBody>
      </p:sp>
      <p:sp>
        <p:nvSpPr>
          <p:cNvPr id="4" name="Title 1"/>
          <p:cNvSpPr>
            <a:spLocks noGrp="1"/>
          </p:cNvSpPr>
          <p:nvPr>
            <p:ph type="title"/>
          </p:nvPr>
        </p:nvSpPr>
        <p:spPr>
          <a:xfrm>
            <a:off x="609599" y="609600"/>
            <a:ext cx="6347713" cy="726831"/>
          </a:xfrm>
        </p:spPr>
        <p:txBody>
          <a:bodyPr/>
          <a:lstStyle/>
          <a:p>
            <a:r>
              <a:rPr lang="en-US" dirty="0" smtClean="0"/>
              <a:t>Evaluations!</a:t>
            </a:r>
            <a:endParaRPr lang="en-US" dirty="0"/>
          </a:p>
        </p:txBody>
      </p:sp>
    </p:spTree>
    <p:extLst>
      <p:ext uri="{BB962C8B-B14F-4D97-AF65-F5344CB8AC3E}">
        <p14:creationId xmlns:p14="http://schemas.microsoft.com/office/powerpoint/2010/main" val="78034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Labeling</a:t>
            </a:r>
            <a:endParaRPr lang="en-US" dirty="0"/>
          </a:p>
        </p:txBody>
      </p:sp>
      <p:sp>
        <p:nvSpPr>
          <p:cNvPr id="3" name="Content Placeholder 2"/>
          <p:cNvSpPr>
            <a:spLocks noGrp="1"/>
          </p:cNvSpPr>
          <p:nvPr>
            <p:ph idx="1"/>
          </p:nvPr>
        </p:nvSpPr>
        <p:spPr>
          <a:xfrm>
            <a:off x="609598" y="1270000"/>
            <a:ext cx="6347714" cy="5107354"/>
          </a:xfrm>
        </p:spPr>
        <p:txBody>
          <a:bodyPr>
            <a:normAutofit/>
          </a:bodyPr>
          <a:lstStyle/>
          <a:p>
            <a:r>
              <a:rPr lang="en-US" dirty="0" smtClean="0"/>
              <a:t>Team Sheets</a:t>
            </a:r>
          </a:p>
          <a:p>
            <a:pPr lvl="1"/>
            <a:r>
              <a:rPr lang="en-US" dirty="0" smtClean="0"/>
              <a:t>Team name &amp; competitor numbers</a:t>
            </a:r>
          </a:p>
          <a:p>
            <a:r>
              <a:rPr lang="en-US" dirty="0" smtClean="0"/>
              <a:t>Turnout Sheets</a:t>
            </a:r>
          </a:p>
          <a:p>
            <a:pPr lvl="1"/>
            <a:r>
              <a:rPr lang="en-US" dirty="0" smtClean="0"/>
              <a:t>Competitor name &amp; number</a:t>
            </a:r>
          </a:p>
          <a:p>
            <a:pPr lvl="1"/>
            <a:r>
              <a:rPr lang="en-US" dirty="0" smtClean="0"/>
              <a:t>HM certificate level</a:t>
            </a:r>
          </a:p>
          <a:p>
            <a:pPr lvl="1"/>
            <a:r>
              <a:rPr lang="en-US" dirty="0" smtClean="0"/>
              <a:t>Assigned station &amp; time</a:t>
            </a:r>
          </a:p>
          <a:p>
            <a:pPr lvl="1"/>
            <a:r>
              <a:rPr lang="en-US" dirty="0" smtClean="0"/>
              <a:t>Once labeled</a:t>
            </a:r>
            <a:endParaRPr lang="en-US" dirty="0"/>
          </a:p>
          <a:p>
            <a:pPr lvl="2"/>
            <a:r>
              <a:rPr lang="en-US" dirty="0" smtClean="0"/>
              <a:t>Separate by station</a:t>
            </a:r>
          </a:p>
          <a:p>
            <a:pPr lvl="2"/>
            <a:r>
              <a:rPr lang="en-US" dirty="0" smtClean="0"/>
              <a:t>Order by time</a:t>
            </a:r>
          </a:p>
          <a:p>
            <a:pPr lvl="2"/>
            <a:r>
              <a:rPr lang="en-US" dirty="0" smtClean="0"/>
              <a:t>Put on clipboard</a:t>
            </a:r>
          </a:p>
          <a:p>
            <a:pPr lvl="2"/>
            <a:r>
              <a:rPr lang="en-US" dirty="0" smtClean="0"/>
              <a:t>Attach cover sheet with schedule of competitors by time.</a:t>
            </a:r>
          </a:p>
          <a:p>
            <a:pPr lvl="3"/>
            <a:r>
              <a:rPr lang="en-US" dirty="0" smtClean="0"/>
              <a:t>Include competitor name and number</a:t>
            </a:r>
          </a:p>
          <a:p>
            <a:pPr marL="342900" lvl="1" indent="-342900"/>
            <a:r>
              <a:rPr lang="en-US" dirty="0"/>
              <a:t>No time to label Turnout sheets the morning of a one-day rally</a:t>
            </a:r>
            <a:r>
              <a:rPr lang="en-US" dirty="0" smtClean="0"/>
              <a:t>!</a:t>
            </a:r>
            <a:endParaRPr lang="en-US" dirty="0"/>
          </a:p>
        </p:txBody>
      </p:sp>
    </p:spTree>
    <p:extLst>
      <p:ext uri="{BB962C8B-B14F-4D97-AF65-F5344CB8AC3E}">
        <p14:creationId xmlns:p14="http://schemas.microsoft.com/office/powerpoint/2010/main" val="388299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Happy Chief</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99364058"/>
              </p:ext>
            </p:extLst>
          </p:nvPr>
        </p:nvGraphicFramePr>
        <p:xfrm>
          <a:off x="703705" y="1642575"/>
          <a:ext cx="6159499" cy="3737610"/>
        </p:xfrm>
        <a:graphic>
          <a:graphicData uri="http://schemas.openxmlformats.org/drawingml/2006/table">
            <a:tbl>
              <a:tblPr>
                <a:tableStyleId>{5C22544A-7EE6-4342-B048-85BDC9FD1C3A}</a:tableStyleId>
              </a:tblPr>
              <a:tblGrid>
                <a:gridCol w="608972"/>
                <a:gridCol w="1550976"/>
                <a:gridCol w="926145"/>
                <a:gridCol w="1855462"/>
                <a:gridCol w="608972"/>
                <a:gridCol w="608972"/>
              </a:tblGrid>
              <a:tr h="190500">
                <a:tc>
                  <a:txBody>
                    <a:bodyPr/>
                    <a:lstStyle/>
                    <a:p>
                      <a:pPr algn="l" fontAlgn="b"/>
                      <a:r>
                        <a:rPr lang="en-US" sz="1100" u="none" strike="noStrike" dirty="0">
                          <a:effectLst/>
                        </a:rPr>
                        <a:t>#</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Riders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Rating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Mount Names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Turnout 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Turnout 2</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21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Mia Auray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Drama Queen Jazz</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9:00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22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Aundrea Lagana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D2/D1jumping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Drama Queen Jazz</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9:00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36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Charlotte Anglade - 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Just Perfect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9:20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39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Kate Hynes</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Just Perfect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9:20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41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Sara Scinto - 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D1/D2HM</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Familiar Quotation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9:40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Hannah Johnson - 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D2/D1jump</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Carolina Blue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9:50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Chloe DeLeo - 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Leggo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10:00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Summer Vogliano - 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Winters Haven Bell of the Ball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10:10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Caroline Saunders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Tiny Tin Soldier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10:20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Rachel Fox -C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Lucky Charm</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9:00</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27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Emilie McCann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Lucky Charm</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9:00</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Ryley Kurau</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Field Mouse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9:20</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33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Suzanne Robinson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D1/D2HM</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Misty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9:30</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Willa Du Bois - 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Ambleside Tough of Grey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9:40</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Ashleigh Brennan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Lodgewoods Ben Baun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9:50</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43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Katie Fletcher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D1/D2HM</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Polka Dot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10:00</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Sophie DeLeo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Dazzle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10:20</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716641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Sad Chief</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649074139"/>
              </p:ext>
            </p:extLst>
          </p:nvPr>
        </p:nvGraphicFramePr>
        <p:xfrm>
          <a:off x="1111828" y="1602366"/>
          <a:ext cx="6113318" cy="3830376"/>
        </p:xfrm>
        <a:graphic>
          <a:graphicData uri="http://schemas.openxmlformats.org/presentationml/2006/ole">
            <mc:AlternateContent xmlns:mc="http://schemas.openxmlformats.org/markup-compatibility/2006">
              <mc:Choice xmlns:v="urn:schemas-microsoft-com:vml" Requires="v">
                <p:oleObj spid="_x0000_s2066" name="Worksheet" r:id="rId3" imgW="15097175" imgH="9458458" progId="Excel.Sheet.8">
                  <p:embed/>
                </p:oleObj>
              </mc:Choice>
              <mc:Fallback>
                <p:oleObj name="Worksheet" r:id="rId3" imgW="15097175" imgH="9458458" progId="Excel.Sheet.8">
                  <p:embed/>
                  <p:pic>
                    <p:nvPicPr>
                      <p:cNvPr id="0" name=""/>
                      <p:cNvPicPr/>
                      <p:nvPr/>
                    </p:nvPicPr>
                    <p:blipFill>
                      <a:blip r:embed="rId4"/>
                      <a:stretch>
                        <a:fillRect/>
                      </a:stretch>
                    </p:blipFill>
                    <p:spPr>
                      <a:xfrm>
                        <a:off x="1111828" y="1602366"/>
                        <a:ext cx="6113318" cy="3830376"/>
                      </a:xfrm>
                      <a:prstGeom prst="rect">
                        <a:avLst/>
                      </a:prstGeom>
                    </p:spPr>
                  </p:pic>
                </p:oleObj>
              </mc:Fallback>
            </mc:AlternateContent>
          </a:graphicData>
        </a:graphic>
      </p:graphicFrame>
    </p:spTree>
    <p:extLst>
      <p:ext uri="{BB962C8B-B14F-4D97-AF65-F5344CB8AC3E}">
        <p14:creationId xmlns:p14="http://schemas.microsoft.com/office/powerpoint/2010/main" val="141378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While you’re at it</a:t>
            </a:r>
            <a:endParaRPr lang="en-US" dirty="0"/>
          </a:p>
        </p:txBody>
      </p:sp>
      <p:sp>
        <p:nvSpPr>
          <p:cNvPr id="3" name="Content Placeholder 2"/>
          <p:cNvSpPr>
            <a:spLocks noGrp="1"/>
          </p:cNvSpPr>
          <p:nvPr>
            <p:ph idx="1"/>
          </p:nvPr>
        </p:nvSpPr>
        <p:spPr>
          <a:xfrm>
            <a:off x="609599" y="1272209"/>
            <a:ext cx="6347714" cy="5247861"/>
          </a:xfrm>
        </p:spPr>
        <p:txBody>
          <a:bodyPr>
            <a:normAutofit/>
          </a:bodyPr>
          <a:lstStyle/>
          <a:p>
            <a:r>
              <a:rPr lang="en-US" dirty="0" smtClean="0"/>
              <a:t>Minimize the number of times sheets are posted</a:t>
            </a:r>
          </a:p>
          <a:p>
            <a:pPr lvl="1"/>
            <a:r>
              <a:rPr lang="en-US" dirty="0" smtClean="0"/>
              <a:t>Multi-day: Post once daily. Post when barns open or as soon as possible after.</a:t>
            </a:r>
          </a:p>
          <a:p>
            <a:pPr lvl="1"/>
            <a:r>
              <a:rPr lang="en-US" dirty="0" smtClean="0"/>
              <a:t>One day and last day of Multi-Day: Post once in AM, and once after last Safety Check.</a:t>
            </a:r>
          </a:p>
          <a:p>
            <a:r>
              <a:rPr lang="en-US" dirty="0" smtClean="0"/>
              <a:t>Take care of the Chief</a:t>
            </a:r>
          </a:p>
          <a:p>
            <a:pPr lvl="1"/>
            <a:r>
              <a:rPr lang="en-US" dirty="0" smtClean="0"/>
              <a:t>Transport to/from airport/train</a:t>
            </a:r>
          </a:p>
          <a:p>
            <a:pPr lvl="1"/>
            <a:r>
              <a:rPr lang="en-US" dirty="0" smtClean="0"/>
              <a:t>Solid driving directions</a:t>
            </a:r>
          </a:p>
          <a:p>
            <a:pPr lvl="1"/>
            <a:r>
              <a:rPr lang="en-US" dirty="0" smtClean="0"/>
              <a:t>Clean, quiet place to stay</a:t>
            </a:r>
          </a:p>
          <a:p>
            <a:pPr lvl="1"/>
            <a:r>
              <a:rPr lang="en-US" dirty="0" smtClean="0"/>
              <a:t>Meals – allergies? </a:t>
            </a:r>
            <a:r>
              <a:rPr lang="en-US" smtClean="0"/>
              <a:t>Dietary restrictions?</a:t>
            </a:r>
            <a:endParaRPr lang="en-US" dirty="0" smtClean="0"/>
          </a:p>
          <a:p>
            <a:endParaRPr lang="en-US" dirty="0" smtClean="0"/>
          </a:p>
          <a:p>
            <a:endParaRPr lang="en-US" dirty="0"/>
          </a:p>
        </p:txBody>
      </p:sp>
    </p:spTree>
    <p:extLst>
      <p:ext uri="{BB962C8B-B14F-4D97-AF65-F5344CB8AC3E}">
        <p14:creationId xmlns:p14="http://schemas.microsoft.com/office/powerpoint/2010/main" val="40825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73723"/>
          </a:xfrm>
        </p:spPr>
        <p:txBody>
          <a:bodyPr/>
          <a:lstStyle/>
          <a:p>
            <a:r>
              <a:rPr lang="en-US" dirty="0" smtClean="0"/>
              <a:t>Creating the Schedule</a:t>
            </a:r>
            <a:endParaRPr lang="en-US" dirty="0"/>
          </a:p>
        </p:txBody>
      </p:sp>
      <p:sp>
        <p:nvSpPr>
          <p:cNvPr id="3" name="Content Placeholder 2"/>
          <p:cNvSpPr>
            <a:spLocks noGrp="1"/>
          </p:cNvSpPr>
          <p:nvPr>
            <p:ph idx="1"/>
          </p:nvPr>
        </p:nvSpPr>
        <p:spPr>
          <a:xfrm>
            <a:off x="334402" y="1640615"/>
            <a:ext cx="7089082" cy="4376686"/>
          </a:xfrm>
        </p:spPr>
        <p:txBody>
          <a:bodyPr/>
          <a:lstStyle/>
          <a:p>
            <a:pPr marL="0" indent="0" algn="ctr">
              <a:buNone/>
            </a:pPr>
            <a:endParaRPr lang="en-US" dirty="0" smtClean="0"/>
          </a:p>
          <a:p>
            <a:pPr marL="0" indent="0" algn="ctr">
              <a:buNone/>
            </a:pPr>
            <a:r>
              <a:rPr lang="en-US" sz="3200" dirty="0" smtClean="0"/>
              <a:t>Every HM task takes time</a:t>
            </a:r>
          </a:p>
          <a:p>
            <a:pPr marL="0" indent="0" algn="ctr">
              <a:buNone/>
            </a:pPr>
            <a:endParaRPr lang="en-US" sz="3200" dirty="0"/>
          </a:p>
          <a:p>
            <a:pPr marL="0" indent="0" algn="ctr">
              <a:buNone/>
            </a:pPr>
            <a:endParaRPr lang="en-US" sz="3200" dirty="0" smtClean="0"/>
          </a:p>
          <a:p>
            <a:pPr marL="0" indent="0" algn="ctr">
              <a:buNone/>
            </a:pPr>
            <a:r>
              <a:rPr lang="en-US" sz="3200" b="1" dirty="0" smtClean="0"/>
              <a:t>Judges can only do 1 thing at a time</a:t>
            </a:r>
            <a:endParaRPr lang="en-US" sz="3200" b="1" dirty="0"/>
          </a:p>
        </p:txBody>
      </p:sp>
    </p:spTree>
    <p:extLst>
      <p:ext uri="{BB962C8B-B14F-4D97-AF65-F5344CB8AC3E}">
        <p14:creationId xmlns:p14="http://schemas.microsoft.com/office/powerpoint/2010/main" val="49047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8000" dirty="0" smtClean="0"/>
              <a:t>Questions?</a:t>
            </a:r>
            <a:r>
              <a:rPr lang="en-US" dirty="0" smtClean="0"/>
              <a:t/>
            </a:r>
            <a:br>
              <a:rPr lang="en-US" dirty="0" smtClean="0"/>
            </a:br>
            <a:r>
              <a:rPr lang="en-US" dirty="0"/>
              <a:t/>
            </a:r>
            <a:br>
              <a:rPr lang="en-US" dirty="0"/>
            </a:b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79276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811618" cy="768626"/>
          </a:xfrm>
        </p:spPr>
        <p:txBody>
          <a:bodyPr/>
          <a:lstStyle/>
          <a:p>
            <a:r>
              <a:rPr lang="en-US" dirty="0" smtClean="0"/>
              <a:t>How much time to allow?</a:t>
            </a:r>
            <a:endParaRPr lang="en-US" dirty="0"/>
          </a:p>
        </p:txBody>
      </p:sp>
      <p:sp>
        <p:nvSpPr>
          <p:cNvPr id="3" name="Content Placeholder 2"/>
          <p:cNvSpPr>
            <a:spLocks noGrp="1"/>
          </p:cNvSpPr>
          <p:nvPr>
            <p:ph idx="1"/>
          </p:nvPr>
        </p:nvSpPr>
        <p:spPr>
          <a:xfrm>
            <a:off x="284921" y="1606062"/>
            <a:ext cx="7460974" cy="4513384"/>
          </a:xfrm>
        </p:spPr>
        <p:txBody>
          <a:bodyPr>
            <a:normAutofit/>
          </a:bodyPr>
          <a:lstStyle/>
          <a:p>
            <a:r>
              <a:rPr lang="en-US" sz="2000" dirty="0" smtClean="0"/>
              <a:t>Initial AHMJ Briefing: 30-45 minutes</a:t>
            </a:r>
          </a:p>
          <a:p>
            <a:pPr lvl="1"/>
            <a:r>
              <a:rPr lang="en-US" sz="1800" dirty="0" smtClean="0"/>
              <a:t>This can happen before the start of competition</a:t>
            </a:r>
          </a:p>
          <a:p>
            <a:r>
              <a:rPr lang="en-US" sz="2000" dirty="0" smtClean="0"/>
              <a:t>Initial Competitor Briefing: 45 minutes</a:t>
            </a:r>
          </a:p>
          <a:p>
            <a:pPr lvl="1"/>
            <a:r>
              <a:rPr lang="en-US" sz="1800" dirty="0" smtClean="0"/>
              <a:t>There is a lot to cover</a:t>
            </a:r>
          </a:p>
          <a:p>
            <a:pPr lvl="1"/>
            <a:r>
              <a:rPr lang="en-US" sz="1800" dirty="0"/>
              <a:t>B</a:t>
            </a:r>
            <a:r>
              <a:rPr lang="en-US" sz="1800" dirty="0" smtClean="0"/>
              <a:t>riefings often start 5-10 minutes late</a:t>
            </a:r>
          </a:p>
          <a:p>
            <a:r>
              <a:rPr lang="en-US" sz="2000" dirty="0" smtClean="0"/>
              <a:t>Helmet Checks: 1 minute for 1 judge to check 1 competitor</a:t>
            </a:r>
          </a:p>
          <a:p>
            <a:pPr lvl="1"/>
            <a:r>
              <a:rPr lang="en-US" sz="1800" dirty="0" smtClean="0"/>
              <a:t>1 judge + 30 competitors = 30 minutes</a:t>
            </a:r>
          </a:p>
          <a:p>
            <a:pPr lvl="1"/>
            <a:r>
              <a:rPr lang="en-US" sz="1800" dirty="0" smtClean="0"/>
              <a:t>2 judges + 30 competitors = 15 minutes</a:t>
            </a:r>
          </a:p>
          <a:p>
            <a:r>
              <a:rPr lang="en-US" sz="2000" dirty="0" smtClean="0"/>
              <a:t>Jogs: 1 minute per horse</a:t>
            </a:r>
          </a:p>
          <a:p>
            <a:pPr lvl="1"/>
            <a:r>
              <a:rPr lang="en-US" dirty="0" smtClean="0"/>
              <a:t>Allows time to organize competitors, re-jog questionable horses, round up latecomers</a:t>
            </a:r>
          </a:p>
        </p:txBody>
      </p:sp>
    </p:spTree>
    <p:extLst>
      <p:ext uri="{BB962C8B-B14F-4D97-AF65-F5344CB8AC3E}">
        <p14:creationId xmlns:p14="http://schemas.microsoft.com/office/powerpoint/2010/main" val="2394513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811618" cy="768626"/>
          </a:xfrm>
        </p:spPr>
        <p:txBody>
          <a:bodyPr/>
          <a:lstStyle/>
          <a:p>
            <a:r>
              <a:rPr lang="en-US" dirty="0" smtClean="0"/>
              <a:t>How much time to allow?</a:t>
            </a:r>
            <a:endParaRPr lang="en-US" dirty="0"/>
          </a:p>
        </p:txBody>
      </p:sp>
      <p:sp>
        <p:nvSpPr>
          <p:cNvPr id="3" name="Content Placeholder 2"/>
          <p:cNvSpPr>
            <a:spLocks noGrp="1"/>
          </p:cNvSpPr>
          <p:nvPr>
            <p:ph idx="1"/>
          </p:nvPr>
        </p:nvSpPr>
        <p:spPr>
          <a:xfrm>
            <a:off x="284921" y="1378226"/>
            <a:ext cx="7460974" cy="4884955"/>
          </a:xfrm>
        </p:spPr>
        <p:txBody>
          <a:bodyPr>
            <a:normAutofit/>
          </a:bodyPr>
          <a:lstStyle/>
          <a:p>
            <a:r>
              <a:rPr lang="en-US" sz="2000" dirty="0" smtClean="0"/>
              <a:t>Setup &amp; Safety: 10 minutes for 1 judge to check 1 team</a:t>
            </a:r>
          </a:p>
          <a:p>
            <a:pPr lvl="1"/>
            <a:r>
              <a:rPr lang="en-US" sz="1800" dirty="0" smtClean="0"/>
              <a:t>One judge can check 6 teams per hour</a:t>
            </a:r>
          </a:p>
          <a:p>
            <a:pPr lvl="1"/>
            <a:r>
              <a:rPr lang="en-US" sz="1800" dirty="0" smtClean="0"/>
              <a:t>8 teams x 10 minutes/team = 80 minutes</a:t>
            </a:r>
          </a:p>
          <a:p>
            <a:pPr lvl="1"/>
            <a:r>
              <a:rPr lang="en-US" sz="1800" dirty="0" smtClean="0"/>
              <a:t>2 judges + 8 teams = 40 minutes</a:t>
            </a:r>
          </a:p>
          <a:p>
            <a:pPr lvl="1"/>
            <a:endParaRPr lang="en-US" sz="1800" dirty="0" smtClean="0"/>
          </a:p>
          <a:p>
            <a:r>
              <a:rPr lang="en-US" sz="2000" dirty="0" smtClean="0"/>
              <a:t>Turnout Inspections: 10 minutes for 1 judge to check 1 competitor</a:t>
            </a:r>
          </a:p>
          <a:p>
            <a:pPr lvl="1"/>
            <a:r>
              <a:rPr lang="en-US" sz="1800" dirty="0" smtClean="0"/>
              <a:t>ABSOLUTE MINIMUM: 7.5 minute intervals</a:t>
            </a:r>
          </a:p>
          <a:p>
            <a:pPr lvl="1"/>
            <a:r>
              <a:rPr lang="en-US" sz="1800" dirty="0" smtClean="0"/>
              <a:t>Ds require the same amount of time as a C, B or A</a:t>
            </a:r>
          </a:p>
          <a:p>
            <a:pPr lvl="1"/>
            <a:r>
              <a:rPr lang="en-US" sz="1800" dirty="0" smtClean="0"/>
              <a:t>What takes so long?</a:t>
            </a:r>
          </a:p>
          <a:p>
            <a:pPr lvl="2"/>
            <a:r>
              <a:rPr lang="en-US" dirty="0" smtClean="0"/>
              <a:t>Education</a:t>
            </a:r>
          </a:p>
          <a:p>
            <a:pPr lvl="2"/>
            <a:r>
              <a:rPr lang="en-US" dirty="0" smtClean="0"/>
              <a:t>Fixing safety issues</a:t>
            </a:r>
          </a:p>
          <a:p>
            <a:pPr lvl="1"/>
            <a:endParaRPr lang="en-US" dirty="0" smtClean="0"/>
          </a:p>
        </p:txBody>
      </p:sp>
    </p:spTree>
    <p:extLst>
      <p:ext uri="{BB962C8B-B14F-4D97-AF65-F5344CB8AC3E}">
        <p14:creationId xmlns:p14="http://schemas.microsoft.com/office/powerpoint/2010/main" val="112927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811618" cy="768626"/>
          </a:xfrm>
        </p:spPr>
        <p:txBody>
          <a:bodyPr/>
          <a:lstStyle/>
          <a:p>
            <a:r>
              <a:rPr lang="en-US" dirty="0" smtClean="0"/>
              <a:t>How much time to allow?</a:t>
            </a:r>
            <a:endParaRPr lang="en-US" dirty="0"/>
          </a:p>
        </p:txBody>
      </p:sp>
      <p:sp>
        <p:nvSpPr>
          <p:cNvPr id="3" name="Content Placeholder 2"/>
          <p:cNvSpPr>
            <a:spLocks noGrp="1"/>
          </p:cNvSpPr>
          <p:nvPr>
            <p:ph idx="1"/>
          </p:nvPr>
        </p:nvSpPr>
        <p:spPr>
          <a:xfrm>
            <a:off x="284921" y="1378226"/>
            <a:ext cx="7460974" cy="5194852"/>
          </a:xfrm>
        </p:spPr>
        <p:txBody>
          <a:bodyPr>
            <a:normAutofit/>
          </a:bodyPr>
          <a:lstStyle/>
          <a:p>
            <a:r>
              <a:rPr lang="en-US" dirty="0" smtClean="0"/>
              <a:t>Required Equipment: 10 minutes for 1 judge to check 1 team</a:t>
            </a:r>
          </a:p>
          <a:p>
            <a:pPr lvl="1"/>
            <a:r>
              <a:rPr lang="en-US" dirty="0" smtClean="0"/>
              <a:t>Timing is flexible</a:t>
            </a:r>
            <a:endParaRPr lang="en-US" dirty="0"/>
          </a:p>
          <a:p>
            <a:r>
              <a:rPr lang="en-US" dirty="0" err="1" smtClean="0"/>
              <a:t>Turnbacks</a:t>
            </a:r>
            <a:r>
              <a:rPr lang="en-US" dirty="0" smtClean="0"/>
              <a:t>: 2 minutes for 1 judge to check 1 individual</a:t>
            </a:r>
          </a:p>
          <a:p>
            <a:pPr lvl="1"/>
            <a:r>
              <a:rPr lang="en-US" dirty="0" smtClean="0"/>
              <a:t>Starts 1 hour after first ride</a:t>
            </a:r>
          </a:p>
          <a:p>
            <a:pPr lvl="1"/>
            <a:r>
              <a:rPr lang="en-US" dirty="0" smtClean="0"/>
              <a:t>No </a:t>
            </a:r>
            <a:r>
              <a:rPr lang="en-US" dirty="0" err="1" smtClean="0"/>
              <a:t>turnbacks</a:t>
            </a:r>
            <a:r>
              <a:rPr lang="en-US" dirty="0" smtClean="0"/>
              <a:t> after the last ride of a one-day rally</a:t>
            </a:r>
          </a:p>
          <a:p>
            <a:pPr lvl="1"/>
            <a:r>
              <a:rPr lang="en-US" dirty="0" smtClean="0"/>
              <a:t>No </a:t>
            </a:r>
            <a:r>
              <a:rPr lang="en-US" dirty="0" err="1" smtClean="0"/>
              <a:t>turnbacks</a:t>
            </a:r>
            <a:r>
              <a:rPr lang="en-US" dirty="0" smtClean="0"/>
              <a:t> on the last day of a multi-day rally</a:t>
            </a:r>
          </a:p>
          <a:p>
            <a:r>
              <a:rPr lang="en-US" dirty="0" smtClean="0"/>
              <a:t>Safety Checks: 2 minutes for 1 judge to check 1 individual</a:t>
            </a:r>
          </a:p>
          <a:p>
            <a:pPr lvl="1"/>
            <a:r>
              <a:rPr lang="en-US" dirty="0" smtClean="0"/>
              <a:t>Starts 30-60 minutes before second ride</a:t>
            </a:r>
          </a:p>
          <a:p>
            <a:pPr lvl="1"/>
            <a:r>
              <a:rPr lang="en-US" dirty="0" smtClean="0"/>
              <a:t>Required for every ride unless rider does not dismount or change equipment between rides</a:t>
            </a:r>
            <a:endParaRPr lang="en-US" dirty="0"/>
          </a:p>
          <a:p>
            <a:pPr lvl="1"/>
            <a:r>
              <a:rPr lang="en-US" dirty="0" smtClean="0"/>
              <a:t>Turnout Inspection is the Safety Check for the first ride</a:t>
            </a:r>
          </a:p>
          <a:p>
            <a:pPr lvl="2"/>
            <a:r>
              <a:rPr lang="en-US" dirty="0" smtClean="0"/>
              <a:t>Unless rider does not go directly to warmup</a:t>
            </a:r>
          </a:p>
        </p:txBody>
      </p:sp>
    </p:spTree>
    <p:extLst>
      <p:ext uri="{BB962C8B-B14F-4D97-AF65-F5344CB8AC3E}">
        <p14:creationId xmlns:p14="http://schemas.microsoft.com/office/powerpoint/2010/main" val="3630274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non-task needs?</a:t>
            </a:r>
            <a:endParaRPr lang="en-US" dirty="0"/>
          </a:p>
        </p:txBody>
      </p:sp>
      <p:sp>
        <p:nvSpPr>
          <p:cNvPr id="3" name="Content Placeholder 2"/>
          <p:cNvSpPr>
            <a:spLocks noGrp="1"/>
          </p:cNvSpPr>
          <p:nvPr>
            <p:ph idx="1"/>
          </p:nvPr>
        </p:nvSpPr>
        <p:spPr>
          <a:xfrm>
            <a:off x="609598" y="1930400"/>
            <a:ext cx="6347714" cy="3880773"/>
          </a:xfrm>
        </p:spPr>
        <p:txBody>
          <a:bodyPr/>
          <a:lstStyle/>
          <a:p>
            <a:r>
              <a:rPr lang="en-US" dirty="0" smtClean="0"/>
              <a:t>Competitors need HM staff available in the barn area to answer questions, give advice, mediate conflicts, lift heavy objects, etc.</a:t>
            </a:r>
          </a:p>
          <a:p>
            <a:pPr lvl="1"/>
            <a:r>
              <a:rPr lang="en-US" dirty="0" smtClean="0"/>
              <a:t>Suggest 1 AHMJ per 15 teams</a:t>
            </a:r>
          </a:p>
          <a:p>
            <a:pPr lvl="1"/>
            <a:r>
              <a:rPr lang="en-US" dirty="0" smtClean="0"/>
              <a:t>D rallies: 1 AHMJ per 8 teams</a:t>
            </a:r>
          </a:p>
          <a:p>
            <a:pPr lvl="2"/>
            <a:r>
              <a:rPr lang="en-US" dirty="0" smtClean="0"/>
              <a:t>Ds require more supervision and assistance</a:t>
            </a:r>
          </a:p>
          <a:p>
            <a:pPr lvl="2"/>
            <a:endParaRPr lang="en-US" dirty="0"/>
          </a:p>
          <a:p>
            <a:r>
              <a:rPr lang="en-US" dirty="0" smtClean="0"/>
              <a:t>Competitors should always have at least 1 member of the HM staff whose ONLY job is problem solving</a:t>
            </a:r>
          </a:p>
          <a:p>
            <a:pPr lvl="1"/>
            <a:r>
              <a:rPr lang="en-US" dirty="0" smtClean="0"/>
              <a:t>This is often the Chief</a:t>
            </a:r>
            <a:endParaRPr lang="en-US" dirty="0"/>
          </a:p>
        </p:txBody>
      </p:sp>
    </p:spTree>
    <p:extLst>
      <p:ext uri="{BB962C8B-B14F-4D97-AF65-F5344CB8AC3E}">
        <p14:creationId xmlns:p14="http://schemas.microsoft.com/office/powerpoint/2010/main" val="2796096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have 10 teams. How many judges do I need?</a:t>
            </a:r>
            <a:endParaRPr lang="en-US" dirty="0"/>
          </a:p>
        </p:txBody>
      </p:sp>
      <p:sp>
        <p:nvSpPr>
          <p:cNvPr id="3" name="Content Placeholder 2"/>
          <p:cNvSpPr>
            <a:spLocks noGrp="1"/>
          </p:cNvSpPr>
          <p:nvPr>
            <p:ph idx="1"/>
          </p:nvPr>
        </p:nvSpPr>
        <p:spPr>
          <a:xfrm>
            <a:off x="609599" y="2160590"/>
            <a:ext cx="6665844" cy="3880773"/>
          </a:xfrm>
        </p:spPr>
        <p:txBody>
          <a:bodyPr/>
          <a:lstStyle/>
          <a:p>
            <a:r>
              <a:rPr lang="en-US" dirty="0" smtClean="0"/>
              <a:t>Depends on the discipline (sort of).</a:t>
            </a:r>
          </a:p>
          <a:p>
            <a:r>
              <a:rPr lang="en-US" dirty="0" smtClean="0"/>
              <a:t>Depends on the schedule (definitely).</a:t>
            </a:r>
          </a:p>
          <a:p>
            <a:r>
              <a:rPr lang="en-US" dirty="0" smtClean="0"/>
              <a:t>To start:</a:t>
            </a:r>
          </a:p>
          <a:p>
            <a:pPr lvl="1"/>
            <a:r>
              <a:rPr lang="en-US" dirty="0" smtClean="0"/>
              <a:t>10 teams x 10 minutes = 100 minutes for Setup &amp; Safety</a:t>
            </a:r>
          </a:p>
          <a:p>
            <a:pPr lvl="1"/>
            <a:r>
              <a:rPr lang="en-US" dirty="0" smtClean="0"/>
              <a:t>10 </a:t>
            </a:r>
            <a:r>
              <a:rPr lang="en-US" dirty="0"/>
              <a:t>teams x 10 minutes = 100 minutes </a:t>
            </a:r>
            <a:r>
              <a:rPr lang="en-US" dirty="0" smtClean="0"/>
              <a:t>for Required Equipment</a:t>
            </a:r>
          </a:p>
          <a:p>
            <a:pPr lvl="2"/>
            <a:r>
              <a:rPr lang="en-US" dirty="0"/>
              <a:t>2 judges can do this in 50 minutes</a:t>
            </a:r>
          </a:p>
          <a:p>
            <a:pPr lvl="2"/>
            <a:r>
              <a:rPr lang="en-US" dirty="0"/>
              <a:t>3 judges can do this in 30 minutes</a:t>
            </a:r>
          </a:p>
          <a:p>
            <a:pPr marL="457200" lvl="1" indent="0">
              <a:buNone/>
            </a:pPr>
            <a:endParaRPr lang="en-US" dirty="0" smtClean="0"/>
          </a:p>
          <a:p>
            <a:endParaRPr lang="en-US" dirty="0"/>
          </a:p>
        </p:txBody>
      </p:sp>
    </p:spTree>
    <p:extLst>
      <p:ext uri="{BB962C8B-B14F-4D97-AF65-F5344CB8AC3E}">
        <p14:creationId xmlns:p14="http://schemas.microsoft.com/office/powerpoint/2010/main" val="928793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455</TotalTime>
  <Words>2796</Words>
  <Application>Microsoft Office PowerPoint</Application>
  <PresentationFormat>On-screen Show (4:3)</PresentationFormat>
  <Paragraphs>767</Paragraphs>
  <Slides>40</Slides>
  <Notes>2</Notes>
  <HiddenSlides>1</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47" baseType="lpstr">
      <vt:lpstr>Arial</vt:lpstr>
      <vt:lpstr>Calibri</vt:lpstr>
      <vt:lpstr>Trebuchet MS</vt:lpstr>
      <vt:lpstr>Wingdings 3</vt:lpstr>
      <vt:lpstr>Facet</vt:lpstr>
      <vt:lpstr>Worksheet</vt:lpstr>
      <vt:lpstr>Microsoft Excel Worksheet</vt:lpstr>
      <vt:lpstr>Organizing HM at Rallies:  HMO Special Addition</vt:lpstr>
      <vt:lpstr>What do HM Judges do all day?</vt:lpstr>
      <vt:lpstr>And while you’re at it</vt:lpstr>
      <vt:lpstr>Creating the Schedule</vt:lpstr>
      <vt:lpstr>How much time to allow?</vt:lpstr>
      <vt:lpstr>How much time to allow?</vt:lpstr>
      <vt:lpstr>How much time to allow?</vt:lpstr>
      <vt:lpstr>What about non-task needs?</vt:lpstr>
      <vt:lpstr>I have 10 teams. How many judges do I need?</vt:lpstr>
      <vt:lpstr>Scheduling Turnout</vt:lpstr>
      <vt:lpstr>Scheduling Turnout: Eventing/Dressage/SJ/Tet</vt:lpstr>
      <vt:lpstr>Scheduling Turnout</vt:lpstr>
      <vt:lpstr>Turnout Pearls</vt:lpstr>
      <vt:lpstr>How many judges for Safety Checks and Turnbacks?</vt:lpstr>
      <vt:lpstr>When to let them go</vt:lpstr>
      <vt:lpstr>For example</vt:lpstr>
      <vt:lpstr>As the day progresses</vt:lpstr>
      <vt:lpstr>Other Staff</vt:lpstr>
      <vt:lpstr>The Schedule</vt:lpstr>
      <vt:lpstr>After Negotiation</vt:lpstr>
      <vt:lpstr>Tasks Tied to Ring Schedule</vt:lpstr>
      <vt:lpstr>PowerPoint Presentation</vt:lpstr>
      <vt:lpstr>PowerPoint Presentation</vt:lpstr>
      <vt:lpstr>PowerPoint Presentation</vt:lpstr>
      <vt:lpstr>PowerPoint Presentation</vt:lpstr>
      <vt:lpstr>PowerPoint Presentation</vt:lpstr>
      <vt:lpstr>PowerPoint Presentation</vt:lpstr>
      <vt:lpstr>Programs  &amp;  Paperwork</vt:lpstr>
      <vt:lpstr>Numbers Matter</vt:lpstr>
      <vt:lpstr>Who’s Who? (the program matters)</vt:lpstr>
      <vt:lpstr>Happy Chief</vt:lpstr>
      <vt:lpstr>Sad Chief</vt:lpstr>
      <vt:lpstr>Notes on Paperwork</vt:lpstr>
      <vt:lpstr>Notes on Paperwork</vt:lpstr>
      <vt:lpstr>Evaluations!</vt:lpstr>
      <vt:lpstr>Labeling</vt:lpstr>
      <vt:lpstr>Happy Chief</vt:lpstr>
      <vt:lpstr>Sad Chief</vt:lpstr>
      <vt:lpstr>While you’re at it</vt:lpstr>
      <vt:lpstr>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Scheduling:  Best Practices</dc:title>
  <dc:creator>Becky</dc:creator>
  <cp:lastModifiedBy>Becky</cp:lastModifiedBy>
  <cp:revision>49</cp:revision>
  <dcterms:created xsi:type="dcterms:W3CDTF">2015-02-23T03:55:04Z</dcterms:created>
  <dcterms:modified xsi:type="dcterms:W3CDTF">2016-02-06T13:07:33Z</dcterms:modified>
</cp:coreProperties>
</file>